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1.xml" ContentType="application/vnd.openxmlformats-officedocument.drawingml.diagramLayout+xml"/>
  <Default Extension="xlsx" ContentType="application/vnd.openxmlformats-officedocument.spreadsheetml.sheet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diagrams/data1.xml" ContentType="application/vnd.openxmlformats-officedocument.drawingml.diagramData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3" r:id="rId1"/>
  </p:sldMasterIdLst>
  <p:notesMasterIdLst>
    <p:notesMasterId r:id="rId62"/>
  </p:notesMasterIdLst>
  <p:sldIdLst>
    <p:sldId id="440" r:id="rId2"/>
    <p:sldId id="402" r:id="rId3"/>
    <p:sldId id="267" r:id="rId4"/>
    <p:sldId id="269" r:id="rId5"/>
    <p:sldId id="378" r:id="rId6"/>
    <p:sldId id="379" r:id="rId7"/>
    <p:sldId id="380" r:id="rId8"/>
    <p:sldId id="381" r:id="rId9"/>
    <p:sldId id="382" r:id="rId10"/>
    <p:sldId id="384" r:id="rId11"/>
    <p:sldId id="385" r:id="rId12"/>
    <p:sldId id="386" r:id="rId13"/>
    <p:sldId id="387" r:id="rId14"/>
    <p:sldId id="388" r:id="rId15"/>
    <p:sldId id="396" r:id="rId16"/>
    <p:sldId id="400" r:id="rId17"/>
    <p:sldId id="397" r:id="rId18"/>
    <p:sldId id="403" r:id="rId19"/>
    <p:sldId id="404" r:id="rId20"/>
    <p:sldId id="332" r:id="rId21"/>
    <p:sldId id="364" r:id="rId22"/>
    <p:sldId id="334" r:id="rId23"/>
    <p:sldId id="412" r:id="rId24"/>
    <p:sldId id="413" r:id="rId25"/>
    <p:sldId id="415" r:id="rId26"/>
    <p:sldId id="405" r:id="rId27"/>
    <p:sldId id="438" r:id="rId28"/>
    <p:sldId id="416" r:id="rId29"/>
    <p:sldId id="437" r:id="rId30"/>
    <p:sldId id="408" r:id="rId31"/>
    <p:sldId id="409" r:id="rId32"/>
    <p:sldId id="410" r:id="rId33"/>
    <p:sldId id="421" r:id="rId34"/>
    <p:sldId id="425" r:id="rId35"/>
    <p:sldId id="422" r:id="rId36"/>
    <p:sldId id="432" r:id="rId37"/>
    <p:sldId id="300" r:id="rId38"/>
    <p:sldId id="301" r:id="rId39"/>
    <p:sldId id="336" r:id="rId40"/>
    <p:sldId id="426" r:id="rId41"/>
    <p:sldId id="427" r:id="rId42"/>
    <p:sldId id="431" r:id="rId43"/>
    <p:sldId id="433" r:id="rId44"/>
    <p:sldId id="430" r:id="rId45"/>
    <p:sldId id="337" r:id="rId46"/>
    <p:sldId id="302" r:id="rId47"/>
    <p:sldId id="339" r:id="rId48"/>
    <p:sldId id="338" r:id="rId49"/>
    <p:sldId id="340" r:id="rId50"/>
    <p:sldId id="341" r:id="rId51"/>
    <p:sldId id="342" r:id="rId52"/>
    <p:sldId id="343" r:id="rId53"/>
    <p:sldId id="344" r:id="rId54"/>
    <p:sldId id="345" r:id="rId55"/>
    <p:sldId id="441" r:id="rId56"/>
    <p:sldId id="326" r:id="rId57"/>
    <p:sldId id="366" r:id="rId58"/>
    <p:sldId id="428" r:id="rId59"/>
    <p:sldId id="434" r:id="rId60"/>
    <p:sldId id="439" r:id="rId6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CCFF"/>
    <a:srgbClr val="FF66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A111915-BE36-4E01-A7E5-04B1672EAD32}" styleName="Светлый стиль 2 - акцент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BDBED569-4797-4DF1-A0F4-6AAB3CD982D8}" styleName="Светлый стиль 3 -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FABFCF23-3B69-468F-B69F-88F6DE6A72F2}" styleName="Средний стиль 1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22838BEF-8BB2-4498-84A7-C5851F593DF1}" styleName="Средний стиль 4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515" autoAdjust="0"/>
    <p:restoredTop sz="97312" autoAdjust="0"/>
  </p:normalViewPr>
  <p:slideViewPr>
    <p:cSldViewPr>
      <p:cViewPr>
        <p:scale>
          <a:sx n="70" d="100"/>
          <a:sy n="70" d="100"/>
        </p:scale>
        <p:origin x="-2550" y="-10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view3D>
      <c:rotX val="30"/>
      <c:rotY val="40"/>
      <c:depthPercent val="100"/>
      <c:rAngAx val="1"/>
    </c:view3D>
    <c:plotArea>
      <c:layout/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Показатель по дисциплине «Основы философии»,
средний балл
</c:v>
                </c:pt>
              </c:strCache>
            </c:strRef>
          </c:tx>
          <c:dLbls>
            <c:showVal val="1"/>
          </c:dLbls>
          <c:cat>
            <c:strRef>
              <c:f>Лист1!$A$2:$A$5</c:f>
              <c:strCache>
                <c:ptCount val="4"/>
                <c:pt idx="0">
                  <c:v>2011-2012</c:v>
                </c:pt>
                <c:pt idx="1">
                  <c:v>2012-2013</c:v>
                </c:pt>
                <c:pt idx="2">
                  <c:v>2013-2014</c:v>
                </c:pt>
                <c:pt idx="3">
                  <c:v>2014-2015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55.5</c:v>
                </c:pt>
                <c:pt idx="1">
                  <c:v>68.099999999999994</c:v>
                </c:pt>
                <c:pt idx="2">
                  <c:v>75</c:v>
                </c:pt>
                <c:pt idx="3">
                  <c:v>80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Показатель по дисциплине «История»,
средний балл
</c:v>
                </c:pt>
              </c:strCache>
            </c:strRef>
          </c:tx>
          <c:spPr>
            <a:solidFill>
              <a:schemeClr val="accent2"/>
            </a:solidFill>
          </c:spPr>
          <c:dLbls>
            <c:showVal val="1"/>
          </c:dLbls>
          <c:cat>
            <c:strRef>
              <c:f>Лист1!$A$2:$A$5</c:f>
              <c:strCache>
                <c:ptCount val="4"/>
                <c:pt idx="0">
                  <c:v>2011-2012</c:v>
                </c:pt>
                <c:pt idx="1">
                  <c:v>2012-2013</c:v>
                </c:pt>
                <c:pt idx="2">
                  <c:v>2013-2014</c:v>
                </c:pt>
                <c:pt idx="3">
                  <c:v>2014-2015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42.3</c:v>
                </c:pt>
                <c:pt idx="1">
                  <c:v>47.5</c:v>
                </c:pt>
                <c:pt idx="2">
                  <c:v>52.1</c:v>
                </c:pt>
                <c:pt idx="3">
                  <c:v>53</c:v>
                </c:pt>
              </c:numCache>
            </c:numRef>
          </c:val>
        </c:ser>
        <c:gapWidth val="120"/>
        <c:gapDepth val="374"/>
        <c:shape val="box"/>
        <c:axId val="99970048"/>
        <c:axId val="99975936"/>
        <c:axId val="0"/>
      </c:bar3DChart>
      <c:catAx>
        <c:axId val="99970048"/>
        <c:scaling>
          <c:orientation val="minMax"/>
        </c:scaling>
        <c:axPos val="b"/>
        <c:tickLblPos val="nextTo"/>
        <c:crossAx val="99975936"/>
        <c:crosses val="autoZero"/>
        <c:auto val="1"/>
        <c:lblAlgn val="ctr"/>
        <c:lblOffset val="100"/>
      </c:catAx>
      <c:valAx>
        <c:axId val="99975936"/>
        <c:scaling>
          <c:orientation val="minMax"/>
        </c:scaling>
        <c:axPos val="l"/>
        <c:majorGridlines/>
        <c:numFmt formatCode="General" sourceLinked="1"/>
        <c:tickLblPos val="nextTo"/>
        <c:crossAx val="99970048"/>
        <c:crosses val="autoZero"/>
        <c:crossBetween val="between"/>
      </c:valAx>
    </c:plotArea>
    <c:legend>
      <c:legendPos val="r"/>
    </c:legend>
    <c:plotVisOnly val="1"/>
    <c:dispBlanksAs val="gap"/>
  </c:chart>
  <c:spPr>
    <a:effectLst/>
  </c:spPr>
  <c:txPr>
    <a:bodyPr/>
    <a:lstStyle/>
    <a:p>
      <a:pPr>
        <a:defRPr sz="1800"/>
      </a:pPr>
      <a:endParaRPr lang="ru-RU"/>
    </a:p>
  </c:txPr>
  <c:externalData r:id="rId1"/>
</c:chartSpace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49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7CE89CE-7123-490B-883D-28D3ACB91555}" type="doc">
      <dgm:prSet loTypeId="urn:microsoft.com/office/officeart/2008/layout/HexagonCluster" loCatId="picture" qsTypeId="urn:microsoft.com/office/officeart/2005/8/quickstyle/3d7" qsCatId="3D" csTypeId="urn:microsoft.com/office/officeart/2005/8/colors/accent1_2" csCatId="accent1" phldr="1"/>
      <dgm:spPr/>
    </dgm:pt>
    <dgm:pt modelId="{CD888EC4-5131-4F00-9323-C2D2E90141FF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ru-RU" sz="2400" dirty="0" smtClean="0">
            <a:latin typeface="Times New Roman" pitchFamily="18" charset="0"/>
            <a:cs typeface="Times New Roman" pitchFamily="18" charset="0"/>
          </a:endParaRPr>
        </a:p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400" dirty="0" smtClean="0">
              <a:latin typeface="Times New Roman" pitchFamily="18" charset="0"/>
              <a:cs typeface="Times New Roman" pitchFamily="18" charset="0"/>
            </a:rPr>
            <a:t>Викторина, </a:t>
          </a:r>
          <a:br>
            <a:rPr lang="ru-RU" sz="2400" dirty="0" smtClean="0">
              <a:latin typeface="Times New Roman" pitchFamily="18" charset="0"/>
              <a:cs typeface="Times New Roman" pitchFamily="18" charset="0"/>
            </a:rPr>
          </a:br>
          <a:r>
            <a:rPr lang="ru-RU" sz="2400" dirty="0" smtClean="0">
              <a:latin typeface="Times New Roman" pitchFamily="18" charset="0"/>
              <a:cs typeface="Times New Roman" pitchFamily="18" charset="0"/>
            </a:rPr>
            <a:t>приуроченная к году Отечественной истории в России</a:t>
          </a:r>
          <a:br>
            <a:rPr lang="ru-RU" sz="2400" dirty="0" smtClean="0">
              <a:latin typeface="Times New Roman" pitchFamily="18" charset="0"/>
              <a:cs typeface="Times New Roman" pitchFamily="18" charset="0"/>
            </a:rPr>
          </a:br>
          <a:endParaRPr lang="ru-RU" sz="2400" dirty="0" smtClean="0">
            <a:latin typeface="Times New Roman" pitchFamily="18" charset="0"/>
            <a:cs typeface="Times New Roman" pitchFamily="18" charset="0"/>
          </a:endParaRPr>
        </a:p>
        <a:p>
          <a:pPr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dirty="0"/>
        </a:p>
      </dgm:t>
    </dgm:pt>
    <dgm:pt modelId="{245BA91E-5AED-4276-A6B2-AAF11579EC8D}" type="parTrans" cxnId="{563E5F4F-416E-429C-9E7F-9FECBE40FE24}">
      <dgm:prSet/>
      <dgm:spPr/>
      <dgm:t>
        <a:bodyPr/>
        <a:lstStyle/>
        <a:p>
          <a:endParaRPr lang="ru-RU"/>
        </a:p>
      </dgm:t>
    </dgm:pt>
    <dgm:pt modelId="{C22543AD-930E-4388-AEB1-03E7EA1F473B}" type="sibTrans" cxnId="{563E5F4F-416E-429C-9E7F-9FECBE40FE24}">
      <dgm:prSet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7000" r="-7000"/>
          </a:stretch>
        </a:blipFill>
      </dgm:spPr>
      <dgm:t>
        <a:bodyPr/>
        <a:lstStyle/>
        <a:p>
          <a:endParaRPr lang="ru-RU"/>
        </a:p>
      </dgm:t>
      <dgm:extLst>
        <a:ext uri="{E40237B7-FDA0-4F09-8148-C483321AD2D9}">
          <dgm14:cNvPr xmlns:dgm14="http://schemas.microsoft.com/office/drawing/2010/diagram" xmlns="" id="0" name="" descr="D:\Информация\Мои рисунки\фотографии наши\DCIM\102MSDCF\DSC01477.JPG"/>
        </a:ext>
      </dgm:extLst>
    </dgm:pt>
    <dgm:pt modelId="{A075971A-29E8-4C80-94C5-F4D3BBEBD741}" type="pres">
      <dgm:prSet presAssocID="{57CE89CE-7123-490B-883D-28D3ACB91555}" presName="Name0" presStyleCnt="0">
        <dgm:presLayoutVars>
          <dgm:chMax val="21"/>
          <dgm:chPref val="21"/>
        </dgm:presLayoutVars>
      </dgm:prSet>
      <dgm:spPr/>
    </dgm:pt>
    <dgm:pt modelId="{91198643-DB4A-4010-B90C-EA59914631B4}" type="pres">
      <dgm:prSet presAssocID="{CD888EC4-5131-4F00-9323-C2D2E90141FF}" presName="text1" presStyleCnt="0"/>
      <dgm:spPr/>
    </dgm:pt>
    <dgm:pt modelId="{176310BD-DEE9-43BB-840B-CB29DEF73AF1}" type="pres">
      <dgm:prSet presAssocID="{CD888EC4-5131-4F00-9323-C2D2E90141FF}" presName="textRepeatNode" presStyleLbl="alignNode1" presStyleIdx="0" presStyleCnt="1" custLinFactNeighborX="-80997" custLinFactNeighborY="-5252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247F59F-F8DF-43D3-A56A-C08C2FB25FC5}" type="pres">
      <dgm:prSet presAssocID="{CD888EC4-5131-4F00-9323-C2D2E90141FF}" presName="textaccent1" presStyleCnt="0"/>
      <dgm:spPr/>
    </dgm:pt>
    <dgm:pt modelId="{F15888EF-4FC2-43F6-8AC2-4D11CE2D55C3}" type="pres">
      <dgm:prSet presAssocID="{CD888EC4-5131-4F00-9323-C2D2E90141FF}" presName="accentRepeatNode" presStyleLbl="solidAlignAcc1" presStyleIdx="0" presStyleCnt="2"/>
      <dgm:spPr/>
    </dgm:pt>
    <dgm:pt modelId="{8644A9C5-BD93-4306-A1CC-7666A6B588F0}" type="pres">
      <dgm:prSet presAssocID="{C22543AD-930E-4388-AEB1-03E7EA1F473B}" presName="image1" presStyleCnt="0"/>
      <dgm:spPr/>
    </dgm:pt>
    <dgm:pt modelId="{927FA243-468A-4F6C-880A-DD01531C361A}" type="pres">
      <dgm:prSet presAssocID="{C22543AD-930E-4388-AEB1-03E7EA1F473B}" presName="imageRepeatNode" presStyleLbl="alignAcc1" presStyleIdx="0" presStyleCnt="1" custLinFactNeighborX="83245" custLinFactNeighborY="52573"/>
      <dgm:spPr/>
      <dgm:t>
        <a:bodyPr/>
        <a:lstStyle/>
        <a:p>
          <a:endParaRPr lang="ru-RU"/>
        </a:p>
      </dgm:t>
    </dgm:pt>
    <dgm:pt modelId="{9DEF0C7F-09AC-42DC-BED3-F65FC34F5E50}" type="pres">
      <dgm:prSet presAssocID="{C22543AD-930E-4388-AEB1-03E7EA1F473B}" presName="imageaccent1" presStyleCnt="0"/>
      <dgm:spPr/>
    </dgm:pt>
    <dgm:pt modelId="{3DE03014-C5ED-4E84-8646-C0D1F41BF27F}" type="pres">
      <dgm:prSet presAssocID="{C22543AD-930E-4388-AEB1-03E7EA1F473B}" presName="accentRepeatNode" presStyleLbl="solidAlignAcc1" presStyleIdx="1" presStyleCnt="2"/>
      <dgm:spPr/>
    </dgm:pt>
  </dgm:ptLst>
  <dgm:cxnLst>
    <dgm:cxn modelId="{563E5F4F-416E-429C-9E7F-9FECBE40FE24}" srcId="{57CE89CE-7123-490B-883D-28D3ACB91555}" destId="{CD888EC4-5131-4F00-9323-C2D2E90141FF}" srcOrd="0" destOrd="0" parTransId="{245BA91E-5AED-4276-A6B2-AAF11579EC8D}" sibTransId="{C22543AD-930E-4388-AEB1-03E7EA1F473B}"/>
    <dgm:cxn modelId="{CF60DA20-88D2-468C-A36D-E8105979D92F}" type="presOf" srcId="{C22543AD-930E-4388-AEB1-03E7EA1F473B}" destId="{927FA243-468A-4F6C-880A-DD01531C361A}" srcOrd="0" destOrd="0" presId="urn:microsoft.com/office/officeart/2008/layout/HexagonCluster"/>
    <dgm:cxn modelId="{82AD0075-763C-4614-A106-168C3077488D}" type="presOf" srcId="{CD888EC4-5131-4F00-9323-C2D2E90141FF}" destId="{176310BD-DEE9-43BB-840B-CB29DEF73AF1}" srcOrd="0" destOrd="0" presId="urn:microsoft.com/office/officeart/2008/layout/HexagonCluster"/>
    <dgm:cxn modelId="{ABB9408C-E3C9-4221-A8C5-A80BB1A20847}" type="presOf" srcId="{57CE89CE-7123-490B-883D-28D3ACB91555}" destId="{A075971A-29E8-4C80-94C5-F4D3BBEBD741}" srcOrd="0" destOrd="0" presId="urn:microsoft.com/office/officeart/2008/layout/HexagonCluster"/>
    <dgm:cxn modelId="{07F6F15F-2FD6-42CB-B0C9-8D43E9F25AE9}" type="presParOf" srcId="{A075971A-29E8-4C80-94C5-F4D3BBEBD741}" destId="{91198643-DB4A-4010-B90C-EA59914631B4}" srcOrd="0" destOrd="0" presId="urn:microsoft.com/office/officeart/2008/layout/HexagonCluster"/>
    <dgm:cxn modelId="{F3810A3C-6C5A-46E6-BE78-FA77E9F711CD}" type="presParOf" srcId="{91198643-DB4A-4010-B90C-EA59914631B4}" destId="{176310BD-DEE9-43BB-840B-CB29DEF73AF1}" srcOrd="0" destOrd="0" presId="urn:microsoft.com/office/officeart/2008/layout/HexagonCluster"/>
    <dgm:cxn modelId="{0759AFB5-A0AF-4AEE-ADC1-1FF115E6054C}" type="presParOf" srcId="{A075971A-29E8-4C80-94C5-F4D3BBEBD741}" destId="{3247F59F-F8DF-43D3-A56A-C08C2FB25FC5}" srcOrd="1" destOrd="0" presId="urn:microsoft.com/office/officeart/2008/layout/HexagonCluster"/>
    <dgm:cxn modelId="{DBC6C487-7FB6-471B-B263-657089F8292E}" type="presParOf" srcId="{3247F59F-F8DF-43D3-A56A-C08C2FB25FC5}" destId="{F15888EF-4FC2-43F6-8AC2-4D11CE2D55C3}" srcOrd="0" destOrd="0" presId="urn:microsoft.com/office/officeart/2008/layout/HexagonCluster"/>
    <dgm:cxn modelId="{2E86EC58-CD29-4676-881F-5F5E7367A495}" type="presParOf" srcId="{A075971A-29E8-4C80-94C5-F4D3BBEBD741}" destId="{8644A9C5-BD93-4306-A1CC-7666A6B588F0}" srcOrd="2" destOrd="0" presId="urn:microsoft.com/office/officeart/2008/layout/HexagonCluster"/>
    <dgm:cxn modelId="{789FC3FF-E80D-4CF0-B997-0AF02D45D986}" type="presParOf" srcId="{8644A9C5-BD93-4306-A1CC-7666A6B588F0}" destId="{927FA243-468A-4F6C-880A-DD01531C361A}" srcOrd="0" destOrd="0" presId="urn:microsoft.com/office/officeart/2008/layout/HexagonCluster"/>
    <dgm:cxn modelId="{3E7ED36C-5628-4A92-8A33-88E27B9DBDED}" type="presParOf" srcId="{A075971A-29E8-4C80-94C5-F4D3BBEBD741}" destId="{9DEF0C7F-09AC-42DC-BED3-F65FC34F5E50}" srcOrd="3" destOrd="0" presId="urn:microsoft.com/office/officeart/2008/layout/HexagonCluster"/>
    <dgm:cxn modelId="{04203FB3-94BD-47F8-9923-086ACF2A375D}" type="presParOf" srcId="{9DEF0C7F-09AC-42DC-BED3-F65FC34F5E50}" destId="{3DE03014-C5ED-4E84-8646-C0D1F41BF27F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CD99EF-78AC-40EC-B6DB-1FF580731AF9}" type="datetimeFigureOut">
              <a:rPr lang="ru-RU" smtClean="0"/>
              <a:pPr/>
              <a:t>28.02.2018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E62FA8-DDDA-4F2A-A4E2-C3493DAF5D2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479783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2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smtClean="0"/>
              <a:t>Это другой параметр для обзорных слайдов, использующих переходы.</a:t>
            </a:r>
          </a:p>
          <a:p>
            <a:pPr eaLnBrk="1" hangingPunct="1">
              <a:spcBef>
                <a:spcPct val="0"/>
              </a:spcBef>
            </a:pPr>
            <a:endParaRPr smtClean="0"/>
          </a:p>
        </p:txBody>
      </p:sp>
      <p:sp>
        <p:nvSpPr>
          <p:cNvPr id="71684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/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C468BDF-AF1B-4C6F-9327-BA6D0548A3A8}" type="slidenum">
              <a:rPr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</a:t>
            </a:fld>
            <a:endParaRPr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numCol="2" spcCol="182880">
            <a:noAutofit/>
          </a:bodyPr>
          <a:lstStyle/>
          <a:p>
            <a:pPr marL="228600" indent="-228600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None/>
              <a:defRPr lang="ru-RU"/>
            </a:pPr>
            <a:r>
              <a:rPr dirty="0" smtClean="0"/>
              <a:t>Это другой параметр для обзорного слайда.</a:t>
            </a:r>
          </a:p>
          <a:p>
            <a:pPr marL="228600" indent="-228600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None/>
              <a:defRPr/>
            </a:pPr>
            <a:endParaRPr dirty="0"/>
          </a:p>
        </p:txBody>
      </p:sp>
      <p:sp>
        <p:nvSpPr>
          <p:cNvPr id="185347" name="Slide Image Placeholder 4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539750" y="503238"/>
            <a:ext cx="3143250" cy="235902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28.02.2018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28.02.2018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28.02.2018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Только фо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63" y="0"/>
            <a:ext cx="9101137" cy="688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037939-74B5-4243-B6F7-1E38EC5869B3}" type="datetimeFigureOut">
              <a:rPr lang="ru-RU"/>
              <a:pPr>
                <a:defRPr/>
              </a:pPr>
              <a:t>28.02.2018</a:t>
            </a:fld>
            <a:endParaRPr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5C3F6C-9633-4790-A9A3-9B68733AD1CA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 spd="slow">
    <p:wipe dir="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28.02.2018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28.02.2018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28.02.2018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28.02.2018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28.02.2018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28.02.2018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28.02.2018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28.02.2018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 descr="Рисунок2.png"/>
          <p:cNvPicPr>
            <a:picLocks noChangeAspect="1"/>
          </p:cNvPicPr>
          <p:nvPr/>
        </p:nvPicPr>
        <p:blipFill>
          <a:blip r:embed="rId15" cstate="print">
            <a:lum/>
          </a:blip>
          <a:stretch>
            <a:fillRect/>
          </a:stretch>
        </p:blipFill>
        <p:spPr>
          <a:xfrm>
            <a:off x="0" y="357166"/>
            <a:ext cx="9144000" cy="6500834"/>
          </a:xfrm>
          <a:prstGeom prst="rect">
            <a:avLst/>
          </a:prstGeom>
          <a:effectLst>
            <a:outerShdw blurRad="50800" dist="38100" dir="16200000" rotWithShape="0">
              <a:schemeClr val="bg1">
                <a:alpha val="40000"/>
              </a:schemeClr>
            </a:outerShdw>
          </a:effectLst>
        </p:spPr>
      </p:pic>
      <p:sp>
        <p:nvSpPr>
          <p:cNvPr id="15" name="Прямоугольник 14"/>
          <p:cNvSpPr/>
          <p:nvPr/>
        </p:nvSpPr>
        <p:spPr>
          <a:xfrm>
            <a:off x="0" y="6572272"/>
            <a:ext cx="9144000" cy="285728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0" y="1285860"/>
            <a:ext cx="9144000" cy="5214974"/>
          </a:xfrm>
          <a:prstGeom prst="rect">
            <a:avLst/>
          </a:prstGeom>
          <a:solidFill>
            <a:schemeClr val="bg1">
              <a:alpha val="72000"/>
            </a:schemeClr>
          </a:solidFill>
          <a:ln>
            <a:noFill/>
          </a:ln>
          <a:effectLst>
            <a:outerShdw blurRad="1270000" dist="50800" dir="5400000" algn="ctr" rotWithShape="0">
              <a:schemeClr val="bg1">
                <a:alpha val="43000"/>
              </a:schemeClr>
            </a:outerShdw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0" y="6642556"/>
            <a:ext cx="1199367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 smtClean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http://linda6035.ucoz.ru/</a:t>
            </a:r>
            <a:endParaRPr lang="ru-RU" sz="800" dirty="0">
              <a:solidFill>
                <a:schemeClr val="bg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  <p:sldLayoutId id="2147483766" r:id="rId12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12" Type="http://schemas.openxmlformats.org/officeDocument/2006/relationships/image" Target="../media/image47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11" Type="http://schemas.openxmlformats.org/officeDocument/2006/relationships/image" Target="../media/image46.jpeg"/><Relationship Id="rId5" Type="http://schemas.openxmlformats.org/officeDocument/2006/relationships/image" Target="../media/image40.jpeg"/><Relationship Id="rId10" Type="http://schemas.openxmlformats.org/officeDocument/2006/relationships/image" Target="../media/image45.png"/><Relationship Id="rId4" Type="http://schemas.openxmlformats.org/officeDocument/2006/relationships/image" Target="../media/image39.jpeg"/><Relationship Id="rId9" Type="http://schemas.openxmlformats.org/officeDocument/2006/relationships/image" Target="../media/image4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openxmlformats.org/officeDocument/2006/relationships/image" Target="../media/image50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0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emf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0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03.jpeg"/><Relationship Id="rId4" Type="http://schemas.openxmlformats.org/officeDocument/2006/relationships/image" Target="../media/image102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07.jpeg"/><Relationship Id="rId4" Type="http://schemas.openxmlformats.org/officeDocument/2006/relationships/image" Target="../media/image106.jpe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1473128" y="980728"/>
            <a:ext cx="6267224" cy="785818"/>
          </a:xfrm>
          <a:prstGeom prst="rect">
            <a:avLst/>
          </a:prstGeom>
        </p:spPr>
        <p:txBody>
          <a:bodyPr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ru-RU" sz="4800" b="1" cap="all" dirty="0" smtClean="0">
                <a:ln w="0"/>
                <a:solidFill>
                  <a:schemeClr val="accent5">
                    <a:lumMod val="5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Портфолио</a:t>
            </a:r>
            <a:endParaRPr lang="ru-RU" sz="4800" b="1" cap="all" dirty="0">
              <a:ln w="0"/>
              <a:solidFill>
                <a:schemeClr val="accent5">
                  <a:lumMod val="50000"/>
                </a:schemeClr>
              </a:soli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071538" y="2000240"/>
            <a:ext cx="705678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2800" i="1" dirty="0" smtClean="0">
                <a:solidFill>
                  <a:schemeClr val="accent5">
                    <a:lumMod val="50000"/>
                  </a:schemeClr>
                </a:solidFill>
              </a:rPr>
              <a:t>преподавателя дисциплин</a:t>
            </a:r>
            <a:endParaRPr lang="ru-RU" sz="2800" i="1" dirty="0">
              <a:solidFill>
                <a:schemeClr val="accent5">
                  <a:lumMod val="50000"/>
                </a:schemeClr>
              </a:solidFill>
            </a:endParaRPr>
          </a:p>
          <a:p>
            <a:pPr lvl="0" algn="ctr">
              <a:defRPr/>
            </a:pPr>
            <a:r>
              <a:rPr lang="ru-RU" sz="2800" i="1" dirty="0">
                <a:solidFill>
                  <a:schemeClr val="accent5">
                    <a:lumMod val="50000"/>
                  </a:schemeClr>
                </a:solidFill>
              </a:rPr>
              <a:t>  истории и </a:t>
            </a:r>
            <a:r>
              <a:rPr lang="ru-RU" sz="2800" i="1" dirty="0" smtClean="0">
                <a:solidFill>
                  <a:schemeClr val="accent5">
                    <a:lumMod val="50000"/>
                  </a:schemeClr>
                </a:solidFill>
              </a:rPr>
              <a:t> основы </a:t>
            </a:r>
            <a:r>
              <a:rPr lang="ru-RU" sz="2800" i="1" dirty="0">
                <a:solidFill>
                  <a:schemeClr val="accent5">
                    <a:lumMod val="50000"/>
                  </a:schemeClr>
                </a:solidFill>
              </a:rPr>
              <a:t>философии</a:t>
            </a:r>
          </a:p>
        </p:txBody>
      </p:sp>
      <p:pic>
        <p:nvPicPr>
          <p:cNvPr id="686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4546" y="3500438"/>
            <a:ext cx="4448140" cy="3124312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5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scene3d>
            <a:camera prst="orthographicFront"/>
            <a:lightRig rig="threePt" dir="t"/>
          </a:scene3d>
          <a:sp3d>
            <a:bevelT w="101600" prst="riblet"/>
          </a:sp3d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000100" y="2786058"/>
            <a:ext cx="753020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i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Власовой</a:t>
            </a:r>
            <a:r>
              <a:rPr lang="ru-RU" sz="4400" i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i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Светланы Николаевны</a:t>
            </a:r>
            <a:endParaRPr lang="ru-RU" sz="4000" i="1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861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51520" y="1373637"/>
            <a:ext cx="2133600" cy="452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861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0888" y="1340768"/>
            <a:ext cx="2133600" cy="452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0" y="0"/>
            <a:ext cx="9144000" cy="10895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90000"/>
              </a:lnSpc>
              <a:defRPr/>
            </a:pPr>
            <a:r>
              <a:rPr lang="ru-RU" sz="2400" b="1" i="1" dirty="0" smtClean="0">
                <a:solidFill>
                  <a:schemeClr val="accent5">
                    <a:lumMod val="50000"/>
                  </a:schemeClr>
                </a:solidFill>
              </a:rPr>
              <a:t>государственное образовательное учреждение</a:t>
            </a:r>
          </a:p>
          <a:p>
            <a:pPr lvl="0" algn="ctr">
              <a:lnSpc>
                <a:spcPct val="90000"/>
              </a:lnSpc>
              <a:defRPr/>
            </a:pPr>
            <a:r>
              <a:rPr lang="ru-RU" sz="2400" b="1" i="1" dirty="0" smtClean="0">
                <a:solidFill>
                  <a:schemeClr val="accent5">
                    <a:lumMod val="50000"/>
                  </a:schemeClr>
                </a:solidFill>
              </a:rPr>
              <a:t>среднего профессионального образования</a:t>
            </a:r>
          </a:p>
          <a:p>
            <a:pPr lvl="0" algn="ctr">
              <a:lnSpc>
                <a:spcPct val="90000"/>
              </a:lnSpc>
              <a:defRPr/>
            </a:pPr>
            <a:r>
              <a:rPr lang="ru-RU" sz="2400" b="1" i="1" dirty="0" smtClean="0">
                <a:solidFill>
                  <a:schemeClr val="accent5">
                    <a:lumMod val="50000"/>
                  </a:schemeClr>
                </a:solidFill>
              </a:rPr>
              <a:t>«</a:t>
            </a:r>
            <a:r>
              <a:rPr lang="ru-RU" sz="2400" b="1" i="1" dirty="0" err="1" smtClean="0">
                <a:solidFill>
                  <a:schemeClr val="accent5">
                    <a:lumMod val="50000"/>
                  </a:schemeClr>
                </a:solidFill>
              </a:rPr>
              <a:t>Беловский</a:t>
            </a:r>
            <a:r>
              <a:rPr lang="ru-RU" sz="2400" b="1" i="1" dirty="0" smtClean="0">
                <a:solidFill>
                  <a:schemeClr val="accent5">
                    <a:lumMod val="50000"/>
                  </a:schemeClr>
                </a:solidFill>
              </a:rPr>
              <a:t> политехнический техникум»</a:t>
            </a:r>
            <a:endParaRPr lang="ru-RU" sz="2400" b="1" i="1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03362779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Заголовок 1"/>
          <p:cNvSpPr>
            <a:spLocks noGrp="1"/>
          </p:cNvSpPr>
          <p:nvPr>
            <p:ph type="title"/>
          </p:nvPr>
        </p:nvSpPr>
        <p:spPr>
          <a:xfrm>
            <a:off x="611560" y="53752"/>
            <a:ext cx="8077200" cy="1143000"/>
          </a:xfrm>
        </p:spPr>
        <p:txBody>
          <a:bodyPr>
            <a:normAutofit fontScale="90000"/>
          </a:bodyPr>
          <a:lstStyle/>
          <a:p>
            <a:r>
              <a:rPr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Моя педагогическая </a:t>
            </a:r>
            <a:r>
              <a:rPr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концепция</a:t>
            </a:r>
            <a:endParaRPr b="1" dirty="0" smtClean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831407"/>
            <a:ext cx="8611466" cy="1517473"/>
          </a:xfrm>
        </p:spPr>
        <p:txBody>
          <a:bodyPr/>
          <a:lstStyle/>
          <a:p>
            <a:pPr algn="ctr">
              <a:buFont typeface="Arial" pitchFamily="34" charset="0"/>
              <a:buNone/>
              <a:defRPr/>
            </a:pPr>
            <a:r>
              <a:rPr sz="2800" b="1" i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ell MT" pitchFamily="18" charset="0"/>
              </a:rPr>
              <a:t>	</a:t>
            </a:r>
            <a:r>
              <a:rPr lang="ru-RU" sz="44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 Любите то, что преподаёте, и тех, кому преподаёте».</a:t>
            </a:r>
            <a:endParaRPr sz="4400" b="1" i="1" dirty="0" smtClean="0">
              <a:ln w="1905"/>
              <a:solidFill>
                <a:schemeClr val="accent5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dirty="0"/>
          </a:p>
        </p:txBody>
      </p:sp>
      <p:pic>
        <p:nvPicPr>
          <p:cNvPr id="6" name="Picture 2" descr="G:\Работа\Мои рисунки 1\рисунки\фото с раб\SL385898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2173586" y="2276872"/>
            <a:ext cx="5148064" cy="38610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Заголовок 1"/>
          <p:cNvSpPr>
            <a:spLocks noGrp="1"/>
          </p:cNvSpPr>
          <p:nvPr>
            <p:ph type="title"/>
          </p:nvPr>
        </p:nvSpPr>
        <p:spPr>
          <a:xfrm>
            <a:off x="683568" y="188640"/>
            <a:ext cx="8077200" cy="1143000"/>
          </a:xfrm>
        </p:spPr>
        <p:txBody>
          <a:bodyPr>
            <a:normAutofit fontScale="90000"/>
          </a:bodyPr>
          <a:lstStyle/>
          <a:p>
            <a:pPr algn="ctr">
              <a:lnSpc>
                <a:spcPct val="150000"/>
              </a:lnSpc>
            </a:pPr>
            <a:r>
              <a:rPr sz="3200" b="1" dirty="0" err="1" smtClean="0">
                <a:ln w="1905"/>
                <a:solidFill>
                  <a:schemeClr val="accent5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</a:t>
            </a:r>
            <a:r>
              <a:rPr sz="3200" b="1" dirty="0" smtClean="0">
                <a:ln w="1905"/>
                <a:solidFill>
                  <a:schemeClr val="accent5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200" b="1" dirty="0" err="1" smtClean="0">
                <a:ln w="1905"/>
                <a:solidFill>
                  <a:schemeClr val="accent5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интернет</a:t>
            </a:r>
            <a:r>
              <a:rPr lang="ru-RU" sz="3200" b="1" dirty="0" smtClean="0">
                <a:ln w="1905"/>
                <a:solidFill>
                  <a:schemeClr val="accent5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200" b="1" dirty="0" smtClean="0">
                <a:ln w="1905"/>
                <a:solidFill>
                  <a:schemeClr val="accent5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sz="3200" b="1" dirty="0" err="1" smtClean="0">
                <a:ln w="1905"/>
                <a:solidFill>
                  <a:schemeClr val="accent5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сообщества</a:t>
            </a:r>
            <a:r>
              <a:rPr sz="3200" b="1" dirty="0" smtClean="0">
                <a:ln w="1905"/>
                <a:solidFill>
                  <a:schemeClr val="accent5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"ПРОФОБРАЗОВАНИЕ"</a:t>
            </a:r>
          </a:p>
        </p:txBody>
      </p:sp>
      <p:pic>
        <p:nvPicPr>
          <p:cNvPr id="6" name="Содержимое 5"/>
          <p:cNvPicPr>
            <a:picLocks noGrp="1"/>
          </p:cNvPicPr>
          <p:nvPr>
            <p:ph idx="1"/>
          </p:nvPr>
        </p:nvPicPr>
        <p:blipFill rotWithShape="1">
          <a:blip r:embed="rId2" cstate="print"/>
          <a:srcRect l="7712" t="1" r="7213" b="2510"/>
          <a:stretch/>
        </p:blipFill>
        <p:spPr bwMode="auto">
          <a:xfrm>
            <a:off x="971601" y="1844824"/>
            <a:ext cx="7602760" cy="44425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3012" name="Рисунок 3" descr="https://encrypted-tbn0.gstatic.com/images?q=tbn:ANd9GcTqjPgxg2L-ZOREpx8u756zAfiLM4U-daXJt50ciOaPTOc-9r-Q96dz4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12360" y="980728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4"/>
          <p:cNvSpPr>
            <a:spLocks noGrp="1"/>
          </p:cNvSpPr>
          <p:nvPr>
            <p:ph type="title"/>
          </p:nvPr>
        </p:nvSpPr>
        <p:spPr>
          <a:xfrm>
            <a:off x="762000" y="188640"/>
            <a:ext cx="8077200" cy="922337"/>
          </a:xfrm>
          <a:ln>
            <a:noFill/>
          </a:ln>
        </p:spPr>
        <p:txBody>
          <a:bodyPr>
            <a:normAutofit fontScale="90000"/>
          </a:bodyPr>
          <a:lstStyle/>
          <a:p>
            <a:pPr algn="ctr"/>
            <a:r>
              <a:rPr sz="32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</a:t>
            </a:r>
            <a:r>
              <a:rPr sz="32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2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интернет-сайта</a:t>
            </a:r>
            <a:r>
              <a:rPr sz="32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sz="32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sz="32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sz="32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Беловский</a:t>
            </a:r>
            <a:r>
              <a:rPr sz="32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2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политехнический</a:t>
            </a:r>
            <a:r>
              <a:rPr sz="32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техникум</a:t>
            </a:r>
            <a:r>
              <a:rPr sz="32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  <p:pic>
        <p:nvPicPr>
          <p:cNvPr id="6" name="Рисунок 5"/>
          <p:cNvPicPr/>
          <p:nvPr/>
        </p:nvPicPr>
        <p:blipFill rotWithShape="1">
          <a:blip r:embed="rId2" cstate="print"/>
          <a:srcRect b="2808"/>
          <a:stretch/>
        </p:blipFill>
        <p:spPr bwMode="auto">
          <a:xfrm>
            <a:off x="755576" y="1268760"/>
            <a:ext cx="7920880" cy="50722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Заголовок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8659688" cy="1502941"/>
          </a:xfrm>
          <a:ln>
            <a:noFill/>
          </a:ln>
        </p:spPr>
        <p:txBody>
          <a:bodyPr>
            <a:normAutofit fontScale="90000"/>
          </a:bodyPr>
          <a:lstStyle/>
          <a:p>
            <a:pPr algn="ctr"/>
            <a:r>
              <a:rPr lang="ru-RU" sz="32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 </a:t>
            </a:r>
            <a:r>
              <a:rPr sz="31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сайта</a:t>
            </a:r>
            <a:r>
              <a:rPr lang="ru-RU" sz="31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ПЦК «Социально-экономических  дисциплин и базисной подготовки»</a:t>
            </a:r>
            <a:endParaRPr sz="3100" b="1" dirty="0" smtClean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Содержимое 4"/>
          <p:cNvPicPr>
            <a:picLocks noGrp="1"/>
          </p:cNvPicPr>
          <p:nvPr>
            <p:ph idx="1"/>
          </p:nvPr>
        </p:nvPicPr>
        <p:blipFill rotWithShape="1">
          <a:blip r:embed="rId2" cstate="print"/>
          <a:srcRect l="2550" r="2684" b="6820"/>
          <a:stretch/>
        </p:blipFill>
        <p:spPr bwMode="auto">
          <a:xfrm>
            <a:off x="395536" y="1268760"/>
            <a:ext cx="8496944" cy="50405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Заголовок 1"/>
          <p:cNvSpPr>
            <a:spLocks noGrp="1"/>
          </p:cNvSpPr>
          <p:nvPr>
            <p:ph type="title"/>
          </p:nvPr>
        </p:nvSpPr>
        <p:spPr>
          <a:xfrm>
            <a:off x="762000" y="44624"/>
            <a:ext cx="8077200" cy="1143000"/>
          </a:xfrm>
        </p:spPr>
        <p:txBody>
          <a:bodyPr>
            <a:normAutofit fontScale="90000"/>
          </a:bodyPr>
          <a:lstStyle/>
          <a:p>
            <a:pPr algn="ctr"/>
            <a:r>
              <a:rPr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Личный</a:t>
            </a:r>
            <a:r>
              <a:rPr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сайт</a:t>
            </a:r>
            <a:r>
              <a:rPr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интернет-сообщества</a:t>
            </a: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Мультиурок</a:t>
            </a:r>
            <a:r>
              <a:rPr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5" name="Содержимое 4"/>
          <p:cNvPicPr>
            <a:picLocks noGrp="1"/>
          </p:cNvPicPr>
          <p:nvPr>
            <p:ph idx="1"/>
          </p:nvPr>
        </p:nvPicPr>
        <p:blipFill rotWithShape="1">
          <a:blip r:embed="rId2" cstate="print"/>
          <a:srcRect r="11759" b="6597"/>
          <a:stretch/>
        </p:blipFill>
        <p:spPr bwMode="auto">
          <a:xfrm>
            <a:off x="1043608" y="1556792"/>
            <a:ext cx="7416824" cy="46805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Заголовок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000125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ru-RU" sz="32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по обобщению и распространению собственного педагогического опыта</a:t>
            </a: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3126690337"/>
              </p:ext>
            </p:extLst>
          </p:nvPr>
        </p:nvGraphicFramePr>
        <p:xfrm>
          <a:off x="500063" y="1357313"/>
          <a:ext cx="8229600" cy="4394200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757214"/>
                <a:gridCol w="3857652"/>
                <a:gridCol w="3614734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Форма представления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Тема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2012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Выступление с докладом на заседании ПЦК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kern="1200" dirty="0" smtClean="0">
                          <a:latin typeface="Times New Roman" pitchFamily="18" charset="0"/>
                          <a:cs typeface="Times New Roman" pitchFamily="18" charset="0"/>
                        </a:rPr>
                        <a:t>Пути стимулирования познавательной деятельности студентов на учебном занятии</a:t>
                      </a:r>
                      <a:endParaRPr lang="ru-RU" sz="20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2013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Выступление с докладом на заседании ПЦК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kern="1200" dirty="0" smtClean="0">
                          <a:latin typeface="Times New Roman" pitchFamily="18" charset="0"/>
                          <a:cs typeface="Times New Roman" pitchFamily="18" charset="0"/>
                        </a:rPr>
                        <a:t>Приемы активизации познавательной деятельности</a:t>
                      </a:r>
                      <a:endParaRPr lang="ru-RU" sz="20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201</a:t>
                      </a:r>
                      <a:r>
                        <a:rPr lang="en-US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Выступление с докладом на заседании ПЦК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2000" kern="1200" dirty="0" smtClean="0">
                          <a:latin typeface="Times New Roman" pitchFamily="18" charset="0"/>
                          <a:cs typeface="Times New Roman" pitchFamily="18" charset="0"/>
                        </a:rPr>
                        <a:t>Формирование познавательного интереса в обучении</a:t>
                      </a:r>
                      <a:endParaRPr lang="ru-RU" sz="20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201</a:t>
                      </a:r>
                      <a:r>
                        <a:rPr lang="en-US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Выступление с докладом на заседании ПЦК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kern="1200" dirty="0" smtClean="0">
                          <a:latin typeface="Times New Roman" pitchFamily="18" charset="0"/>
                          <a:cs typeface="Times New Roman" pitchFamily="18" charset="0"/>
                        </a:rPr>
                        <a:t>Проблемное обучение как средство повышения познавательной активности студентов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Заголовок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000125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ru-RU" sz="32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по обобщению и распространению собственного педагогического опыта</a:t>
            </a: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3637705837"/>
              </p:ext>
            </p:extLst>
          </p:nvPr>
        </p:nvGraphicFramePr>
        <p:xfrm>
          <a:off x="500063" y="1357313"/>
          <a:ext cx="8229600" cy="4546628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1047601"/>
                <a:gridCol w="3567265"/>
                <a:gridCol w="3614734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Форма представления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Тема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201</a:t>
                      </a:r>
                      <a:r>
                        <a:rPr lang="en-US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Участие в конкурсе  </a:t>
                      </a:r>
                      <a:endParaRPr kumimoji="0" lang="en-US" sz="1600" u="none" strike="noStrike" cap="none" normalizeH="0" baseline="0" dirty="0" smtClean="0">
                        <a:ln>
                          <a:noFill/>
                        </a:ln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«Преподаватель года 2011»</a:t>
                      </a:r>
                    </a:p>
                    <a:p>
                      <a:pPr algn="ctr"/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kern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kern="1200" dirty="0" smtClean="0">
                          <a:latin typeface="Times New Roman" pitchFamily="18" charset="0"/>
                          <a:cs typeface="Times New Roman" pitchFamily="18" charset="0"/>
                        </a:rPr>
                        <a:t>«Мой путь в профессионализм»</a:t>
                      </a:r>
                    </a:p>
                    <a:p>
                      <a:pPr algn="ctr"/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201</a:t>
                      </a:r>
                      <a:r>
                        <a:rPr lang="en-US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Участие в  конкурсе   </a:t>
                      </a:r>
                      <a:endParaRPr kumimoji="0" lang="en-US" sz="1600" u="none" strike="noStrike" cap="none" normalizeH="0" baseline="0" dirty="0" smtClean="0">
                        <a:ln>
                          <a:noFill/>
                        </a:ln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«Преподаватель года 2012»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7" marR="91447" marT="45721" marB="45721" horzOverflow="overflow"/>
                </a:tc>
                <a:tc>
                  <a:txBody>
                    <a:bodyPr/>
                    <a:lstStyle/>
                    <a:p>
                      <a:pPr algn="ctr" hangingPunct="0"/>
                      <a:r>
                        <a:rPr lang="ru-RU" sz="1600" kern="1200" dirty="0" smtClean="0"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«Профессиональное самоопределение школьников в условиях образовательного учреждения СПО»</a:t>
                      </a: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ru-RU" sz="160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7" marR="91447" marT="45721" marB="45721" horzOverflow="overflow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201</a:t>
                      </a:r>
                      <a:r>
                        <a:rPr lang="en-US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600" u="none" strike="noStrike" cap="none" normalizeH="0" baseline="0" dirty="0" smtClean="0">
                        <a:ln>
                          <a:noFill/>
                        </a:ln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Защита выпускной курсовой работы </a:t>
                      </a:r>
                      <a:endParaRPr lang="ru-RU" sz="160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7" marR="91437" marT="45726" marB="45726" horzOverflow="overflow"/>
                </a:tc>
                <a:tc>
                  <a:txBody>
                    <a:bodyPr/>
                    <a:lstStyle/>
                    <a:p>
                      <a:pPr algn="ctr" eaLnBrk="1" hangingPunct="1">
                        <a:buFont typeface="Arial" pitchFamily="34" charset="0"/>
                        <a:buNone/>
                      </a:pPr>
                      <a:endParaRPr lang="ru-RU" sz="16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 eaLnBrk="1" hangingPunct="1">
                        <a:buFont typeface="Arial" pitchFamily="34" charset="0"/>
                        <a:buNone/>
                      </a:pP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Методические рекомендации по  реализации гражданско-патриотического воспитания</a:t>
                      </a:r>
                      <a:endParaRPr lang="en-US" sz="1600" b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7" marR="91437" marT="45726" marB="45726" horzOverflow="overflow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2014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lang="en-US" sz="16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Защита выпускной курсовой работы </a:t>
                      </a: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7" marR="91447" marT="45721" marB="45721" horzOverflow="overflow"/>
                </a:tc>
                <a:tc>
                  <a:txBody>
                    <a:bodyPr/>
                    <a:lstStyle/>
                    <a:p>
                      <a:pPr algn="ctr">
                        <a:buFont typeface="Arial" pitchFamily="34" charset="0"/>
                        <a:buNone/>
                      </a:pP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Учебно-методическое обеспечение образовательного процесса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7" marR="91447" marT="45721" marB="45721" horzOverflow="overflow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en-US" sz="16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ежегодно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7" marR="91437" marT="45726" marB="45726" horzOverflow="overflow"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 участие в мастер-классах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7" marR="91437" marT="45726" marB="45726" horzOverflow="overflow"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Заголовок 1"/>
          <p:cNvSpPr>
            <a:spLocks noGrp="1"/>
          </p:cNvSpPr>
          <p:nvPr>
            <p:ph type="title"/>
          </p:nvPr>
        </p:nvSpPr>
        <p:spPr>
          <a:xfrm>
            <a:off x="457200" y="54322"/>
            <a:ext cx="8229600" cy="1214438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по обобщению и распространению собственного педагогического опыта</a:t>
            </a: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3839596151"/>
              </p:ext>
            </p:extLst>
          </p:nvPr>
        </p:nvGraphicFramePr>
        <p:xfrm>
          <a:off x="357188" y="1428750"/>
          <a:ext cx="8535293" cy="4710645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711250"/>
                <a:gridCol w="4943722"/>
                <a:gridCol w="2880321"/>
              </a:tblGrid>
              <a:tr h="415728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Открытые мероприятия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Тема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745411">
                <a:tc>
                  <a:txBody>
                    <a:bodyPr/>
                    <a:lstStyle/>
                    <a:p>
                      <a:pPr algn="ctr"/>
                      <a:r>
                        <a:rPr lang="ru-RU" sz="1800" kern="1200" dirty="0" smtClean="0">
                          <a:latin typeface="Times New Roman" pitchFamily="18" charset="0"/>
                          <a:cs typeface="Times New Roman" pitchFamily="18" charset="0"/>
                        </a:rPr>
                        <a:t>201</a:t>
                      </a:r>
                      <a:r>
                        <a:rPr lang="en-US" sz="1800" kern="1200" dirty="0" smtClean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800" kern="1200" dirty="0" smtClean="0">
                          <a:latin typeface="Times New Roman" pitchFamily="18" charset="0"/>
                          <a:cs typeface="Times New Roman" pitchFamily="18" charset="0"/>
                        </a:rPr>
                        <a:t>мастер-класс для классных руководителей  </a:t>
                      </a:r>
                      <a:endParaRPr lang="ru-RU" sz="1800" kern="1200" dirty="0" smtClean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800" kern="1200" dirty="0" smtClean="0">
                          <a:latin typeface="Times New Roman" pitchFamily="18" charset="0"/>
                          <a:cs typeface="Times New Roman" pitchFamily="18" charset="0"/>
                        </a:rPr>
                        <a:t>«Родительское собрание»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1055135">
                <a:tc>
                  <a:txBody>
                    <a:bodyPr/>
                    <a:lstStyle/>
                    <a:p>
                      <a:pPr algn="ctr"/>
                      <a:r>
                        <a:rPr lang="ru-RU" sz="1800" kern="1200" dirty="0" smtClean="0">
                          <a:latin typeface="Times New Roman" pitchFamily="18" charset="0"/>
                          <a:cs typeface="Times New Roman" pitchFamily="18" charset="0"/>
                        </a:rPr>
                        <a:t>2011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kern="1200" dirty="0" smtClean="0">
                          <a:latin typeface="Times New Roman" pitchFamily="18" charset="0"/>
                          <a:cs typeface="Times New Roman" pitchFamily="18" charset="0"/>
                        </a:rPr>
                        <a:t>открытый урок по дисциплине история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kern="1200" dirty="0" smtClean="0">
                          <a:latin typeface="Times New Roman" pitchFamily="18" charset="0"/>
                          <a:cs typeface="Times New Roman" pitchFamily="18" charset="0"/>
                        </a:rPr>
                        <a:t>«Женщины в Великой Отечественной войне»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1039321">
                <a:tc>
                  <a:txBody>
                    <a:bodyPr/>
                    <a:lstStyle/>
                    <a:p>
                      <a:pPr algn="ctr"/>
                      <a:r>
                        <a:rPr lang="ru-RU" sz="1800" kern="1200" dirty="0" smtClean="0">
                          <a:latin typeface="Times New Roman" pitchFamily="18" charset="0"/>
                          <a:cs typeface="Times New Roman" pitchFamily="18" charset="0"/>
                        </a:rPr>
                        <a:t>2011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kern="1200" dirty="0" smtClean="0">
                          <a:latin typeface="Times New Roman" pitchFamily="18" charset="0"/>
                          <a:cs typeface="Times New Roman" pitchFamily="18" charset="0"/>
                        </a:rPr>
                        <a:t>конкурс плакатов 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kern="1200" dirty="0" smtClean="0">
                          <a:latin typeface="Times New Roman" pitchFamily="18" charset="0"/>
                          <a:cs typeface="Times New Roman" pitchFamily="18" charset="0"/>
                        </a:rPr>
                        <a:t>«Легендарные страницы</a:t>
                      </a:r>
                    </a:p>
                    <a:p>
                      <a:pPr algn="ctr"/>
                      <a:r>
                        <a:rPr lang="ru-RU" sz="1800" kern="1200" dirty="0" smtClean="0">
                          <a:latin typeface="Times New Roman" pitchFamily="18" charset="0"/>
                          <a:cs typeface="Times New Roman" pitchFamily="18" charset="0"/>
                        </a:rPr>
                        <a:t>истории»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727525">
                <a:tc>
                  <a:txBody>
                    <a:bodyPr/>
                    <a:lstStyle/>
                    <a:p>
                      <a:pPr algn="ctr"/>
                      <a:r>
                        <a:rPr lang="ru-RU" sz="1800" kern="1200" dirty="0" smtClean="0">
                          <a:latin typeface="Times New Roman" pitchFamily="18" charset="0"/>
                          <a:cs typeface="Times New Roman" pitchFamily="18" charset="0"/>
                        </a:rPr>
                        <a:t>2011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kern="1200" dirty="0" smtClean="0">
                          <a:latin typeface="Times New Roman" pitchFamily="18" charset="0"/>
                          <a:cs typeface="Times New Roman" pitchFamily="18" charset="0"/>
                        </a:rPr>
                        <a:t>Открытое внеурочное мероприятие для студентов 1 курса 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kern="1200" dirty="0" smtClean="0">
                          <a:latin typeface="Times New Roman" pitchFamily="18" charset="0"/>
                          <a:cs typeface="Times New Roman" pitchFamily="18" charset="0"/>
                        </a:rPr>
                        <a:t>Интеллектуальный марафон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727525">
                <a:tc>
                  <a:txBody>
                    <a:bodyPr/>
                    <a:lstStyle/>
                    <a:p>
                      <a:pPr algn="ctr"/>
                      <a:r>
                        <a:rPr lang="ru-RU" sz="1800" kern="1200" dirty="0" smtClean="0">
                          <a:latin typeface="Times New Roman" pitchFamily="18" charset="0"/>
                          <a:cs typeface="Times New Roman" pitchFamily="18" charset="0"/>
                        </a:rPr>
                        <a:t>2011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kern="1200" dirty="0" smtClean="0">
                          <a:latin typeface="Times New Roman" pitchFamily="18" charset="0"/>
                          <a:cs typeface="Times New Roman" pitchFamily="18" charset="0"/>
                        </a:rPr>
                        <a:t>открытое мероприятие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kern="1200" dirty="0" smtClean="0">
                          <a:latin typeface="Times New Roman" pitchFamily="18" charset="0"/>
                          <a:cs typeface="Times New Roman" pitchFamily="18" charset="0"/>
                        </a:rPr>
                        <a:t>«День космонавтики»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214438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по обобщению и распространению собственного педагогического опыта</a:t>
            </a: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3517655797"/>
              </p:ext>
            </p:extLst>
          </p:nvPr>
        </p:nvGraphicFramePr>
        <p:xfrm>
          <a:off x="357188" y="1268760"/>
          <a:ext cx="8535293" cy="4897520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711250"/>
                <a:gridCol w="4943722"/>
                <a:gridCol w="2880321"/>
              </a:tblGrid>
              <a:tr h="415728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Открытые мероприятия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Тема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745411">
                <a:tc>
                  <a:txBody>
                    <a:bodyPr/>
                    <a:lstStyle/>
                    <a:p>
                      <a:pPr algn="ctr"/>
                      <a:r>
                        <a:rPr lang="ru-RU" sz="1800" kern="1200" dirty="0" smtClean="0">
                          <a:latin typeface="Times New Roman" pitchFamily="18" charset="0"/>
                          <a:cs typeface="Times New Roman" pitchFamily="18" charset="0"/>
                        </a:rPr>
                        <a:t>2011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kern="1200" dirty="0" smtClean="0">
                          <a:latin typeface="Times New Roman" pitchFamily="18" charset="0"/>
                          <a:cs typeface="Times New Roman" pitchFamily="18" charset="0"/>
                        </a:rPr>
                        <a:t>открытое городское мероприятие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kern="1200" dirty="0" smtClean="0">
                          <a:latin typeface="Times New Roman" pitchFamily="18" charset="0"/>
                          <a:cs typeface="Times New Roman" pitchFamily="18" charset="0"/>
                        </a:rPr>
                        <a:t>«Выборы в Государственную Думу»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1055135">
                <a:tc>
                  <a:txBody>
                    <a:bodyPr/>
                    <a:lstStyle/>
                    <a:p>
                      <a:pPr algn="ctr"/>
                      <a:r>
                        <a:rPr lang="ru-RU" sz="1800" kern="1200" dirty="0" smtClean="0">
                          <a:latin typeface="Times New Roman" pitchFamily="18" charset="0"/>
                          <a:cs typeface="Times New Roman" pitchFamily="18" charset="0"/>
                        </a:rPr>
                        <a:t>2012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kern="1200" dirty="0" smtClean="0">
                          <a:latin typeface="Times New Roman" pitchFamily="18" charset="0"/>
                          <a:cs typeface="Times New Roman" pitchFamily="18" charset="0"/>
                        </a:rPr>
                        <a:t>открытое внеурочное мероприятие 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kern="1200" dirty="0" smtClean="0">
                          <a:latin typeface="Times New Roman" pitchFamily="18" charset="0"/>
                          <a:cs typeface="Times New Roman" pitchFamily="18" charset="0"/>
                        </a:rPr>
                        <a:t>«Интеллектуальный марафон - 1 апреля»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1039321">
                <a:tc>
                  <a:txBody>
                    <a:bodyPr/>
                    <a:lstStyle/>
                    <a:p>
                      <a:pPr algn="ctr"/>
                      <a:r>
                        <a:rPr lang="ru-RU" sz="1800" kern="1200" dirty="0" smtClean="0">
                          <a:latin typeface="Times New Roman" pitchFamily="18" charset="0"/>
                          <a:cs typeface="Times New Roman" pitchFamily="18" charset="0"/>
                        </a:rPr>
                        <a:t>2012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kern="1200" dirty="0" smtClean="0">
                          <a:latin typeface="Times New Roman" pitchFamily="18" charset="0"/>
                          <a:cs typeface="Times New Roman" pitchFamily="18" charset="0"/>
                        </a:rPr>
                        <a:t>викторина, приуроченная к году Отечественной истории в России</a:t>
                      </a:r>
                    </a:p>
                    <a:p>
                      <a:pPr algn="ctr"/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kern="1200" dirty="0" smtClean="0">
                          <a:latin typeface="Times New Roman" pitchFamily="18" charset="0"/>
                          <a:cs typeface="Times New Roman" pitchFamily="18" charset="0"/>
                        </a:rPr>
                        <a:t>«Отечественная война 1812 года»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727525">
                <a:tc>
                  <a:txBody>
                    <a:bodyPr/>
                    <a:lstStyle/>
                    <a:p>
                      <a:pPr algn="ctr"/>
                      <a:r>
                        <a:rPr lang="ru-RU" sz="1800" kern="1200" dirty="0" smtClean="0">
                          <a:latin typeface="Times New Roman" pitchFamily="18" charset="0"/>
                          <a:cs typeface="Times New Roman" pitchFamily="18" charset="0"/>
                        </a:rPr>
                        <a:t>2012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kern="1200" dirty="0" smtClean="0">
                          <a:latin typeface="Times New Roman" pitchFamily="18" charset="0"/>
                          <a:cs typeface="Times New Roman" pitchFamily="18" charset="0"/>
                        </a:rPr>
                        <a:t>открытое мероприятие 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kern="1200" dirty="0" smtClean="0">
                          <a:latin typeface="Times New Roman" pitchFamily="18" charset="0"/>
                          <a:cs typeface="Times New Roman" pitchFamily="18" charset="0"/>
                        </a:rPr>
                        <a:t>«Посвящается героям Отечественной войны   1812 года»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727525">
                <a:tc>
                  <a:txBody>
                    <a:bodyPr/>
                    <a:lstStyle/>
                    <a:p>
                      <a:pPr algn="ctr"/>
                      <a:r>
                        <a:rPr lang="ru-RU" sz="1800" kern="1200" dirty="0" smtClean="0">
                          <a:latin typeface="Times New Roman" pitchFamily="18" charset="0"/>
                          <a:cs typeface="Times New Roman" pitchFamily="18" charset="0"/>
                        </a:rPr>
                        <a:t>2013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kern="1200" dirty="0" smtClean="0">
                          <a:latin typeface="Times New Roman" pitchFamily="18" charset="0"/>
                          <a:cs typeface="Times New Roman" pitchFamily="18" charset="0"/>
                        </a:rPr>
                        <a:t>открытый урок по истории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kern="1200" dirty="0" smtClean="0">
                          <a:latin typeface="Times New Roman" pitchFamily="18" charset="0"/>
                          <a:cs typeface="Times New Roman" pitchFamily="18" charset="0"/>
                        </a:rPr>
                        <a:t>«Россия в </a:t>
                      </a:r>
                      <a:r>
                        <a:rPr lang="en-US" sz="1800" kern="1200" dirty="0" smtClean="0">
                          <a:latin typeface="Times New Roman" pitchFamily="18" charset="0"/>
                          <a:cs typeface="Times New Roman" pitchFamily="18" charset="0"/>
                        </a:rPr>
                        <a:t>XVIII</a:t>
                      </a:r>
                      <a:r>
                        <a:rPr lang="ru-RU" sz="1800" kern="1200" dirty="0" smtClean="0">
                          <a:latin typeface="Times New Roman" pitchFamily="18" charset="0"/>
                          <a:cs typeface="Times New Roman" pitchFamily="18" charset="0"/>
                        </a:rPr>
                        <a:t> веке. Становление абсолютизма»</a:t>
                      </a:r>
                      <a:endParaRPr lang="ru-RU" sz="1800" kern="1200" dirty="0" smtClean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Заголовок 1"/>
          <p:cNvSpPr>
            <a:spLocks noGrp="1"/>
          </p:cNvSpPr>
          <p:nvPr>
            <p:ph type="title"/>
          </p:nvPr>
        </p:nvSpPr>
        <p:spPr>
          <a:xfrm>
            <a:off x="457200" y="54322"/>
            <a:ext cx="8229600" cy="1214438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по обобщению и распространению собственного педагогического опыта</a:t>
            </a: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89553768"/>
              </p:ext>
            </p:extLst>
          </p:nvPr>
        </p:nvGraphicFramePr>
        <p:xfrm>
          <a:off x="357188" y="1428750"/>
          <a:ext cx="8535293" cy="4566235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711250"/>
                <a:gridCol w="4943722"/>
                <a:gridCol w="2880321"/>
              </a:tblGrid>
              <a:tr h="415728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Открытые мероприятия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Тема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745411">
                <a:tc>
                  <a:txBody>
                    <a:bodyPr/>
                    <a:lstStyle/>
                    <a:p>
                      <a:pPr algn="ctr"/>
                      <a:r>
                        <a:rPr lang="ru-RU" sz="2000" kern="1200" dirty="0" smtClean="0">
                          <a:latin typeface="Times New Roman" pitchFamily="18" charset="0"/>
                          <a:cs typeface="Times New Roman" pitchFamily="18" charset="0"/>
                        </a:rPr>
                        <a:t>2013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kern="1200" dirty="0" smtClean="0">
                          <a:latin typeface="Times New Roman" pitchFamily="18" charset="0"/>
                          <a:cs typeface="Times New Roman" pitchFamily="18" charset="0"/>
                        </a:rPr>
                        <a:t>открытое внеурочное мероприятие 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kern="1200" dirty="0" smtClean="0">
                          <a:latin typeface="Times New Roman" pitchFamily="18" charset="0"/>
                          <a:cs typeface="Times New Roman" pitchFamily="18" charset="0"/>
                        </a:rPr>
                        <a:t>«Защитник Отечества! Что может быть выше?»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1055135">
                <a:tc>
                  <a:txBody>
                    <a:bodyPr/>
                    <a:lstStyle/>
                    <a:p>
                      <a:pPr algn="ctr"/>
                      <a:r>
                        <a:rPr lang="ru-RU" sz="2000" kern="1200" dirty="0" smtClean="0">
                          <a:latin typeface="Times New Roman" pitchFamily="18" charset="0"/>
                          <a:cs typeface="Times New Roman" pitchFamily="18" charset="0"/>
                        </a:rPr>
                        <a:t>2013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kern="1200" dirty="0" smtClean="0">
                          <a:latin typeface="Times New Roman" pitchFamily="18" charset="0"/>
                          <a:cs typeface="Times New Roman" pitchFamily="18" charset="0"/>
                        </a:rPr>
                        <a:t>открытый урок по дисциплине</a:t>
                      </a:r>
                    </a:p>
                    <a:p>
                      <a:pPr algn="ctr"/>
                      <a:r>
                        <a:rPr lang="ru-RU" sz="2000" kern="1200" dirty="0" smtClean="0">
                          <a:latin typeface="Times New Roman" pitchFamily="18" charset="0"/>
                          <a:cs typeface="Times New Roman" pitchFamily="18" charset="0"/>
                        </a:rPr>
                        <a:t> «Основы философии»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kern="1200" dirty="0" smtClean="0">
                          <a:latin typeface="Times New Roman" pitchFamily="18" charset="0"/>
                          <a:cs typeface="Times New Roman" pitchFamily="18" charset="0"/>
                        </a:rPr>
                        <a:t>«Философия и искусство»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1039321">
                <a:tc>
                  <a:txBody>
                    <a:bodyPr/>
                    <a:lstStyle/>
                    <a:p>
                      <a:pPr algn="ctr"/>
                      <a:r>
                        <a:rPr lang="ru-RU" sz="2000" kern="1200" dirty="0" smtClean="0">
                          <a:latin typeface="Times New Roman" pitchFamily="18" charset="0"/>
                          <a:cs typeface="Times New Roman" pitchFamily="18" charset="0"/>
                        </a:rPr>
                        <a:t>2013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kern="1200" dirty="0" smtClean="0">
                          <a:latin typeface="Times New Roman" pitchFamily="18" charset="0"/>
                          <a:cs typeface="Times New Roman" pitchFamily="18" charset="0"/>
                        </a:rPr>
                        <a:t>открытое мероприятие, посвященное </a:t>
                      </a:r>
                    </a:p>
                    <a:p>
                      <a:pPr algn="ctr"/>
                      <a:r>
                        <a:rPr lang="ru-RU" sz="2000" kern="1200" dirty="0" smtClean="0">
                          <a:latin typeface="Times New Roman" pitchFamily="18" charset="0"/>
                          <a:cs typeface="Times New Roman" pitchFamily="18" charset="0"/>
                        </a:rPr>
                        <a:t>75 – </a:t>
                      </a:r>
                      <a:r>
                        <a:rPr lang="ru-RU" sz="2000" kern="12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летию</a:t>
                      </a:r>
                      <a:r>
                        <a:rPr lang="ru-RU" sz="2000" kern="1200" dirty="0" smtClean="0">
                          <a:latin typeface="Times New Roman" pitchFamily="18" charset="0"/>
                          <a:cs typeface="Times New Roman" pitchFamily="18" charset="0"/>
                        </a:rPr>
                        <a:t> города Белово 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kern="1200" dirty="0" smtClean="0">
                          <a:latin typeface="Times New Roman" pitchFamily="18" charset="0"/>
                          <a:cs typeface="Times New Roman" pitchFamily="18" charset="0"/>
                        </a:rPr>
                        <a:t>«Наш город родной»</a:t>
                      </a:r>
                    </a:p>
                    <a:p>
                      <a:pPr algn="ctr"/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727525">
                <a:tc>
                  <a:txBody>
                    <a:bodyPr/>
                    <a:lstStyle/>
                    <a:p>
                      <a:pPr algn="ctr"/>
                      <a:r>
                        <a:rPr lang="ru-RU" sz="2000" kern="1200" dirty="0" smtClean="0">
                          <a:latin typeface="Times New Roman" pitchFamily="18" charset="0"/>
                          <a:cs typeface="Times New Roman" pitchFamily="18" charset="0"/>
                        </a:rPr>
                        <a:t>2015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kern="1200" dirty="0" smtClean="0">
                          <a:latin typeface="Times New Roman" pitchFamily="18" charset="0"/>
                          <a:cs typeface="Times New Roman" pitchFamily="18" charset="0"/>
                        </a:rPr>
                        <a:t>мастер-класс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kern="1200" dirty="0" smtClean="0">
                          <a:latin typeface="Times New Roman" pitchFamily="18" charset="0"/>
                          <a:cs typeface="Times New Roman" pitchFamily="18" charset="0"/>
                        </a:rPr>
                        <a:t>«Использование активных  методов обучения на уроках истории»</a:t>
                      </a:r>
                      <a:endParaRPr lang="ru-RU" sz="2000" kern="1200" dirty="0" smtClean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99392"/>
            <a:ext cx="8229600" cy="1310407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 sz="53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Общие сведения</a:t>
            </a:r>
            <a:r>
              <a:rPr lang="ru-RU" sz="54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5400" b="1" dirty="0" smtClean="0"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038725"/>
          </a:xfrm>
        </p:spPr>
        <p:txBody>
          <a:bodyPr>
            <a:normAutofit fontScale="85000" lnSpcReduction="20000"/>
          </a:bodyPr>
          <a:lstStyle/>
          <a:p>
            <a:pPr marL="274320" indent="-274320" eaLnBrk="1" fontAlgn="auto" hangingPunct="1">
              <a:spcAft>
                <a:spcPts val="0"/>
              </a:spcAft>
              <a:buClr>
                <a:srgbClr val="00FFFF"/>
              </a:buClr>
              <a:buFont typeface="Wingdings 2"/>
              <a:buChar char=""/>
              <a:defRPr/>
            </a:pPr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Ф.И.О. </a:t>
            </a:r>
            <a:r>
              <a:rPr lang="en-US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Власова Светлана Николаевна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rgbClr val="00FFFF"/>
              </a:buClr>
              <a:buFont typeface="Wingdings 2"/>
              <a:buChar char=""/>
              <a:defRPr/>
            </a:pPr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Дата рождения  18.02.1976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rgbClr val="00FFFF"/>
              </a:buClr>
              <a:buFont typeface="Wingdings 2"/>
              <a:buChar char=""/>
              <a:defRPr/>
            </a:pPr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Образование высшее</a:t>
            </a:r>
          </a:p>
          <a:p>
            <a:pPr marL="274320" indent="-274320">
              <a:buClr>
                <a:srgbClr val="00FFFF"/>
              </a:buClr>
              <a:buFont typeface="Wingdings 2"/>
              <a:buChar char=""/>
              <a:defRPr/>
            </a:pPr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2005г -  Кемеровский государственный университет</a:t>
            </a:r>
          </a:p>
          <a:p>
            <a:pPr marL="274320" indent="-274320">
              <a:buClr>
                <a:srgbClr val="00FFFF"/>
              </a:buClr>
              <a:buFont typeface="Wingdings 2"/>
              <a:buChar char=""/>
              <a:defRPr/>
            </a:pPr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Квалификация - Историк, преподаватель истории</a:t>
            </a:r>
            <a:endParaRPr lang="en-US" dirty="0" smtClean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274320" indent="-274320">
              <a:buClr>
                <a:srgbClr val="00FFFF"/>
              </a:buClr>
              <a:buFont typeface="Wingdings 2"/>
              <a:buChar char=""/>
              <a:defRPr/>
            </a:pPr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Специальность - История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rgbClr val="00FFFF"/>
              </a:buClr>
              <a:buFont typeface="Wingdings 2"/>
              <a:buChar char=""/>
              <a:defRPr/>
            </a:pPr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Общий стаж работы </a:t>
            </a:r>
            <a:r>
              <a:rPr lang="ru-RU" i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– 18 лет</a:t>
            </a:r>
            <a:endParaRPr lang="ru-RU" dirty="0" smtClean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274320" indent="-274320" eaLnBrk="1" fontAlgn="auto" hangingPunct="1">
              <a:spcAft>
                <a:spcPts val="0"/>
              </a:spcAft>
              <a:buClr>
                <a:srgbClr val="00FFFF"/>
              </a:buClr>
              <a:buFont typeface="Wingdings 2"/>
              <a:buChar char=""/>
              <a:defRPr/>
            </a:pPr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Стаж педагогической работы -</a:t>
            </a:r>
            <a:r>
              <a:rPr lang="ru-RU" i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13 лет</a:t>
            </a:r>
            <a:endParaRPr lang="ru-RU" dirty="0" smtClean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274320" indent="-274320" eaLnBrk="1" fontAlgn="auto" hangingPunct="1">
              <a:spcAft>
                <a:spcPts val="0"/>
              </a:spcAft>
              <a:buClr>
                <a:srgbClr val="00FFFF"/>
              </a:buClr>
              <a:buFont typeface="Wingdings 2"/>
              <a:buChar char=""/>
              <a:defRPr/>
            </a:pPr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 данном учреждении  - </a:t>
            </a:r>
            <a:r>
              <a:rPr lang="ru-RU" i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9 лет</a:t>
            </a:r>
            <a:endParaRPr lang="ru-RU" dirty="0" smtClean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274320" indent="-274320" eaLnBrk="1" fontAlgn="auto" hangingPunct="1">
              <a:spcAft>
                <a:spcPts val="0"/>
              </a:spcAft>
              <a:buClr>
                <a:srgbClr val="00FFFF"/>
              </a:buClr>
              <a:buFont typeface="Wingdings 2"/>
              <a:buChar char=""/>
              <a:defRPr/>
            </a:pPr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Преподаваемые дисциплины: история, основы философии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rgbClr val="00FFFF"/>
              </a:buClr>
              <a:buFont typeface="Wingdings 2"/>
              <a:buChar char=""/>
              <a:defRPr/>
            </a:pPr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Квалификационная категория:</a:t>
            </a:r>
            <a:r>
              <a:rPr lang="ru-RU" sz="40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4000" i="1" u="sng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Первая</a:t>
            </a:r>
            <a:endParaRPr lang="ru-RU" dirty="0" smtClean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1143000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конкурсе </a:t>
            </a:r>
            <a:br>
              <a:rPr lang="ru-RU" sz="36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«Преподаватель года»</a:t>
            </a:r>
            <a:r>
              <a:rPr lang="en-US" sz="36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36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место</a:t>
            </a:r>
            <a:endParaRPr lang="ru-RU" sz="36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4514" name="Picture 2" descr="C:\Users\1\Desktop\аттестация 2015\12.jpe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5432695" y="1196752"/>
            <a:ext cx="3531793" cy="51796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4515" name="Picture 3" descr="C:\Users\1\Desktop\аттестация 2015\17.jpe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3203848" y="4437112"/>
            <a:ext cx="2179610" cy="13094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3793" name="Picture 1" descr="G:\Работа\Препод года 2010\IMG_6195.jp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179512" y="1268009"/>
            <a:ext cx="4035253" cy="27363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3794" name="Picture 2" descr="G:\Работа\Препод года 2010\IMG_6165.jpg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251520" y="4216176"/>
            <a:ext cx="2784309" cy="20882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1143000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областном конкурсе «Преподаватель года – 2</a:t>
            </a:r>
            <a:r>
              <a:rPr lang="en-US" sz="36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ru-RU" sz="36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11»</a:t>
            </a:r>
            <a:endParaRPr lang="ru-RU" sz="36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2466" name="Picture 2" descr="C:\Users\1\Desktop\аттестация 2015\Власова000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79513" y="1196752"/>
            <a:ext cx="3672408" cy="51754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7649" name="Picture 1" descr="G:\Работа\Мои рисунки 1\рисунки\фото с раб\DSC04373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3995936" y="1988840"/>
            <a:ext cx="4992554" cy="37444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областном конкурсе</a:t>
            </a:r>
            <a:b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реподаватель года - 2012»</a:t>
            </a:r>
            <a:endParaRPr lang="ru-RU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3490" name="Picture 2" descr="C:\Users\1\Desktop\аттестация 2015\9.jpe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/>
          <a:stretch>
            <a:fillRect/>
          </a:stretch>
        </p:blipFill>
        <p:spPr bwMode="auto">
          <a:xfrm>
            <a:off x="5292080" y="1382042"/>
            <a:ext cx="3581637" cy="50900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2" descr="D:\Информация\Мои рисунки\олимпиады\IMG_0080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1700808"/>
            <a:ext cx="4992555" cy="37444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Заголовок 1"/>
          <p:cNvSpPr>
            <a:spLocks noGrp="1"/>
          </p:cNvSpPr>
          <p:nvPr>
            <p:ph type="title"/>
          </p:nvPr>
        </p:nvSpPr>
        <p:spPr>
          <a:xfrm>
            <a:off x="762000" y="116632"/>
            <a:ext cx="8077200" cy="868362"/>
          </a:xfrm>
        </p:spPr>
        <p:txBody>
          <a:bodyPr>
            <a:normAutofit fontScale="90000"/>
          </a:bodyPr>
          <a:lstStyle/>
          <a:p>
            <a:pPr algn="r"/>
            <a:r>
              <a:rPr sz="36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2011- </a:t>
            </a:r>
            <a:r>
              <a:rPr sz="36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Открытое</a:t>
            </a:r>
            <a:r>
              <a:rPr sz="36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6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внеклассное</a:t>
            </a:r>
            <a:r>
              <a:rPr sz="36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6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мероприятие</a:t>
            </a:r>
            <a:r>
              <a:rPr sz="36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 50-летию…</a:t>
            </a:r>
          </a:p>
        </p:txBody>
      </p:sp>
      <p:pic>
        <p:nvPicPr>
          <p:cNvPr id="151555" name="Picture 6" descr="G:\к аттестации\фото-аттестация\Фото032 (2)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screen"/>
          <a:stretch>
            <a:fillRect/>
          </a:stretch>
        </p:blipFill>
        <p:spPr>
          <a:xfrm>
            <a:off x="251520" y="4134811"/>
            <a:ext cx="2994058" cy="224645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5">
                <a:lumMod val="60000"/>
                <a:lumOff val="40000"/>
              </a:schemeClr>
            </a:solidFill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1556" name="Picture 7" descr="G:\к аттестации\Фото296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screen"/>
          <a:srcRect/>
          <a:stretch>
            <a:fillRect/>
          </a:stretch>
        </p:blipFill>
        <p:spPr>
          <a:xfrm>
            <a:off x="6110572" y="1814805"/>
            <a:ext cx="2572466" cy="192882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5">
                <a:lumMod val="60000"/>
                <a:lumOff val="40000"/>
              </a:schemeClr>
            </a:solidFill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1557" name="Picture 8" descr="G:\к аттестации\Фото301.jp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6455548" y="4356118"/>
            <a:ext cx="2508940" cy="188119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5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60774" name="Прямоугольник 5"/>
          <p:cNvSpPr>
            <a:spLocks noChangeArrowheads="1"/>
          </p:cNvSpPr>
          <p:nvPr/>
        </p:nvSpPr>
        <p:spPr bwMode="auto">
          <a:xfrm>
            <a:off x="467544" y="1254630"/>
            <a:ext cx="4429125" cy="107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buFont typeface="Arial" pitchFamily="34" charset="0"/>
              <a:buNone/>
            </a:pPr>
            <a:r>
              <a:rPr lang="ru-RU" sz="3200" b="1" dirty="0">
                <a:solidFill>
                  <a:schemeClr val="accent5">
                    <a:lumMod val="50000"/>
                  </a:schemeClr>
                </a:solidFill>
              </a:rPr>
              <a:t>12 апреля-</a:t>
            </a:r>
          </a:p>
          <a:p>
            <a:pPr algn="ctr">
              <a:buFont typeface="Arial" pitchFamily="34" charset="0"/>
              <a:buNone/>
            </a:pPr>
            <a:r>
              <a:rPr lang="ru-RU" sz="3200" b="1" dirty="0">
                <a:solidFill>
                  <a:schemeClr val="accent5">
                    <a:lumMod val="50000"/>
                  </a:schemeClr>
                </a:solidFill>
              </a:rPr>
              <a:t> день космонавтики</a:t>
            </a:r>
          </a:p>
        </p:txBody>
      </p:sp>
      <p:pic>
        <p:nvPicPr>
          <p:cNvPr id="7" name="Picture 6" descr="Фото010 (2)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3059832" y="2708920"/>
            <a:ext cx="3144178" cy="235745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5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Заголовок 1"/>
          <p:cNvSpPr>
            <a:spLocks noGrp="1"/>
          </p:cNvSpPr>
          <p:nvPr>
            <p:ph type="title"/>
          </p:nvPr>
        </p:nvSpPr>
        <p:spPr>
          <a:xfrm>
            <a:off x="1687785" y="44624"/>
            <a:ext cx="6124575" cy="511175"/>
          </a:xfrm>
        </p:spPr>
        <p:txBody>
          <a:bodyPr>
            <a:normAutofit fontScale="90000"/>
          </a:bodyPr>
          <a:lstStyle/>
          <a:p>
            <a:pPr algn="ctr"/>
            <a:r>
              <a:rPr sz="36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2011- </a:t>
            </a:r>
            <a:r>
              <a:rPr sz="36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День</a:t>
            </a:r>
            <a:r>
              <a:rPr sz="36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6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студента</a:t>
            </a:r>
            <a:r>
              <a:rPr sz="36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!!!</a:t>
            </a:r>
          </a:p>
        </p:txBody>
      </p:sp>
      <p:pic>
        <p:nvPicPr>
          <p:cNvPr id="11" name="Picture 3" descr="D:\Информация\Мои рисунки\фотографии наши\DCIM\102MSDCF\DSC01338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57388" y="4546455"/>
            <a:ext cx="2401084" cy="1800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4149" name="Picture 4" descr="G:\к аттестации\IMG_8730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980950" y="2564904"/>
            <a:ext cx="3911530" cy="31818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8486" name="irc_mi" descr="http://webkapkan.ru/wp-content/uploads/2009/03/m_15050-266x300.jp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539552" y="4869160"/>
            <a:ext cx="1171575" cy="132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5082781" y="1178749"/>
            <a:ext cx="36004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Интеллектуальный </a:t>
            </a:r>
          </a:p>
          <a:p>
            <a:pPr algn="ctr">
              <a:defRPr/>
            </a:pPr>
            <a:r>
              <a:rPr lang="ru-RU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марафон</a:t>
            </a:r>
          </a:p>
        </p:txBody>
      </p:sp>
      <p:pic>
        <p:nvPicPr>
          <p:cNvPr id="10" name="Picture 2" descr="D:\Информация\Мои рисунки\фотографии наши\DCIM\102MSDCF\DSC01321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5888" y="908720"/>
            <a:ext cx="4416491" cy="33123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Box 4"/>
          <p:cNvSpPr txBox="1">
            <a:spLocks noChangeArrowheads="1"/>
          </p:cNvSpPr>
          <p:nvPr/>
        </p:nvSpPr>
        <p:spPr bwMode="auto">
          <a:xfrm>
            <a:off x="6109407" y="1356634"/>
            <a:ext cx="3143113" cy="1569660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Героям войны 1812 </a:t>
            </a:r>
            <a:r>
              <a:rPr lang="ru-RU" sz="32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года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посвящается…</a:t>
            </a:r>
            <a:endParaRPr lang="ru-RU" sz="32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6" descr="42_03M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2143125" y="1928813"/>
            <a:ext cx="1193800" cy="1271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228600" y="1670844"/>
            <a:ext cx="1092200" cy="1352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8" descr="Багратион1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 rot="1419659">
            <a:off x="1316038" y="1725586"/>
            <a:ext cx="928687" cy="1058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 rot="1152494">
            <a:off x="2845593" y="2565399"/>
            <a:ext cx="982663" cy="127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 descr="Image10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 rot="-1192703">
            <a:off x="346153" y="2859778"/>
            <a:ext cx="1014413" cy="1354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 descr="давыдов"/>
          <p:cNvPicPr>
            <a:picLocks noChangeAspect="1" noChangeArrowheads="1"/>
          </p:cNvPicPr>
          <p:nvPr/>
        </p:nvPicPr>
        <p:blipFill>
          <a:blip r:embed="rId7" cstate="screen">
            <a:lum bright="6000"/>
          </a:blip>
          <a:srcRect/>
          <a:stretch>
            <a:fillRect/>
          </a:stretch>
        </p:blipFill>
        <p:spPr bwMode="auto">
          <a:xfrm rot="-1360652">
            <a:off x="2175681" y="2967854"/>
            <a:ext cx="947738" cy="1109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4" descr="durova1"/>
          <p:cNvPicPr>
            <a:picLocks noChangeAspect="1" noChangeArrowheads="1"/>
          </p:cNvPicPr>
          <p:nvPr/>
        </p:nvPicPr>
        <p:blipFill>
          <a:blip r:embed="rId8" cstate="screen"/>
          <a:srcRect/>
          <a:stretch>
            <a:fillRect/>
          </a:stretch>
        </p:blipFill>
        <p:spPr bwMode="auto">
          <a:xfrm>
            <a:off x="1183872" y="2659821"/>
            <a:ext cx="1101725" cy="149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5" descr="ополченец"/>
          <p:cNvPicPr>
            <a:picLocks noChangeAspect="1" noChangeArrowheads="1"/>
          </p:cNvPicPr>
          <p:nvPr/>
        </p:nvPicPr>
        <p:blipFill>
          <a:blip r:embed="rId9" cstate="screen"/>
          <a:srcRect/>
          <a:stretch>
            <a:fillRect/>
          </a:stretch>
        </p:blipFill>
        <p:spPr bwMode="auto">
          <a:xfrm>
            <a:off x="329776" y="3961698"/>
            <a:ext cx="1638300" cy="163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1"/>
          <p:cNvPicPr>
            <a:picLocks noChangeAspect="1" noChangeArrowheads="1"/>
          </p:cNvPicPr>
          <p:nvPr/>
        </p:nvPicPr>
        <p:blipFill>
          <a:blip r:embed="rId10" cstate="screen"/>
          <a:srcRect/>
          <a:stretch>
            <a:fillRect/>
          </a:stretch>
        </p:blipFill>
        <p:spPr bwMode="auto">
          <a:xfrm rot="1069669">
            <a:off x="1922342" y="3855706"/>
            <a:ext cx="1220787" cy="1220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57" name="Прямоугольник 16"/>
          <p:cNvSpPr>
            <a:spLocks noChangeArrowheads="1"/>
          </p:cNvSpPr>
          <p:nvPr/>
        </p:nvSpPr>
        <p:spPr bwMode="auto">
          <a:xfrm>
            <a:off x="611560" y="44624"/>
            <a:ext cx="7786687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2012- </a:t>
            </a:r>
            <a:r>
              <a:rPr lang="ru-RU" sz="32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Литературно-историческая </a:t>
            </a:r>
            <a:r>
              <a:rPr lang="ru-RU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композиция  к 200-летию…</a:t>
            </a:r>
          </a:p>
        </p:txBody>
      </p:sp>
      <p:pic>
        <p:nvPicPr>
          <p:cNvPr id="151570" name="Picture 1" descr="G:\к аттестации\фото-аттестация\Фото005 (2).jpg"/>
          <p:cNvPicPr>
            <a:picLocks noChangeAspect="1" noChangeArrowheads="1"/>
          </p:cNvPicPr>
          <p:nvPr/>
        </p:nvPicPr>
        <p:blipFill>
          <a:blip r:embed="rId11" cstate="screen"/>
          <a:srcRect/>
          <a:stretch>
            <a:fillRect/>
          </a:stretch>
        </p:blipFill>
        <p:spPr bwMode="auto">
          <a:xfrm>
            <a:off x="5138241" y="3782378"/>
            <a:ext cx="3466207" cy="25989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5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1571" name="Picture 2" descr="G:\к аттестации\фото-аттестация\Фото026.jpg"/>
          <p:cNvPicPr>
            <a:picLocks noChangeAspect="1" noChangeArrowheads="1"/>
          </p:cNvPicPr>
          <p:nvPr/>
        </p:nvPicPr>
        <p:blipFill>
          <a:blip r:embed="rId12" cstate="screen"/>
          <a:srcRect/>
          <a:stretch>
            <a:fillRect/>
          </a:stretch>
        </p:blipFill>
        <p:spPr bwMode="auto">
          <a:xfrm flipH="1">
            <a:off x="4254849" y="1290542"/>
            <a:ext cx="1584176" cy="211315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5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Информация\Мои рисунки\фотографии наши\DCIM\102MSDCF\DSC01471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96752"/>
            <a:ext cx="3983290" cy="298746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xmlns="" val="4197618607"/>
              </p:ext>
            </p:extLst>
          </p:nvPr>
        </p:nvGraphicFramePr>
        <p:xfrm>
          <a:off x="3659630" y="908720"/>
          <a:ext cx="5520882" cy="42484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" name="Picture 4" descr="D:\Информация\Мои рисунки\фотографии наши\DCIM\102MSDCF\DSC01488.JP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77280" y="4184219"/>
            <a:ext cx="2939609" cy="2204707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417638"/>
          </a:xfrm>
        </p:spPr>
        <p:txBody>
          <a:bodyPr/>
          <a:lstStyle/>
          <a:p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Размещение на сайте</a:t>
            </a:r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http://www.belpk.ru/</a:t>
            </a:r>
            <a:endParaRPr lang="ru-RU" dirty="0"/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57200" y="1340769"/>
            <a:ext cx="8229600" cy="47449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sz="32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2013- ЛИТЕРАТУРНО- МУЗЫКАЛЬНАЯ КОМПОЗИЦИЯ </a:t>
            </a:r>
          </a:p>
        </p:txBody>
      </p:sp>
      <p:pic>
        <p:nvPicPr>
          <p:cNvPr id="157700" name="Picture 3" descr="G:\к аттестации\фото-аттестация\SAM_005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screen"/>
          <a:stretch>
            <a:fillRect/>
          </a:stretch>
        </p:blipFill>
        <p:spPr>
          <a:xfrm>
            <a:off x="5136937" y="3861048"/>
            <a:ext cx="3431457" cy="2572508"/>
          </a:xfrm>
          <a:prstGeom prst="roundRect">
            <a:avLst>
              <a:gd name="adj" fmla="val 16667"/>
            </a:avLst>
          </a:prstGeom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7699" name="Picture 2" descr="G:\к аттестации\фото-аттестация\SAM_0067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539552" y="3284984"/>
            <a:ext cx="4212530" cy="31590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7701" name="Picture 5" descr="G:\к аттестации\фото-аттестация\SAM_0062.JP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5940152" y="1268760"/>
            <a:ext cx="1825029" cy="24323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64871" name="TextBox 7"/>
          <p:cNvSpPr txBox="1">
            <a:spLocks noChangeArrowheads="1"/>
          </p:cNvSpPr>
          <p:nvPr/>
        </p:nvSpPr>
        <p:spPr bwMode="auto">
          <a:xfrm>
            <a:off x="288379" y="1268760"/>
            <a:ext cx="4714875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Достойные сыны ОТЕЧЕСТВА!</a:t>
            </a:r>
          </a:p>
          <a:p>
            <a:pPr algn="ctr"/>
            <a:r>
              <a:rPr lang="ru-RU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Что может быть выше.?!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368152"/>
          </a:xfrm>
        </p:spPr>
        <p:txBody>
          <a:bodyPr/>
          <a:lstStyle/>
          <a:p>
            <a:r>
              <a:rPr lang="ru-RU" sz="40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Размещение на сайте</a:t>
            </a:r>
            <a:r>
              <a:rPr lang="en-US" sz="40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http://www.belpk.ru/</a:t>
            </a:r>
            <a:endParaRPr lang="ru-RU" sz="4000" b="1" dirty="0">
              <a:solidFill>
                <a:schemeClr val="accent5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Содержимое 4"/>
          <p:cNvPicPr>
            <a:picLocks noGrp="1"/>
          </p:cNvPicPr>
          <p:nvPr>
            <p:ph sz="half" idx="1"/>
          </p:nvPr>
        </p:nvPicPr>
        <p:blipFill rotWithShape="1">
          <a:blip r:embed="rId2" cstate="print"/>
          <a:srcRect l="3178" t="12671" r="4899"/>
          <a:stretch/>
        </p:blipFill>
        <p:spPr bwMode="auto">
          <a:xfrm>
            <a:off x="467544" y="1772816"/>
            <a:ext cx="8424936" cy="3600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2" descr="D:\Информация\Мои рисунки\дети\101MSDCF\DSC0289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28905" y="5120640"/>
            <a:ext cx="2315095" cy="17373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1" descr="C:\Users\1\Desktop\аттестация 2015\34.jpe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323528" y="404663"/>
            <a:ext cx="3818407" cy="58603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3794" name="Picture 2" descr="C:\Users\1\Desktop\аттестация 2015\35.jpe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283968" y="2564904"/>
            <a:ext cx="4647637" cy="38884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4355976" y="1124744"/>
            <a:ext cx="45365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Аттестационный лист</a:t>
            </a:r>
            <a:endParaRPr lang="ru-RU" sz="36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60649"/>
            <a:ext cx="8229600" cy="720080"/>
          </a:xfrm>
        </p:spPr>
        <p:txBody>
          <a:bodyPr/>
          <a:lstStyle/>
          <a:p>
            <a:pPr algn="ctr">
              <a:buNone/>
            </a:pPr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Размещение на сайте</a:t>
            </a:r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pck.ucoz.ru</a:t>
            </a:r>
            <a:endParaRPr lang="ru-RU" b="1" dirty="0">
              <a:solidFill>
                <a:schemeClr val="accent5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/>
          <p:nvPr/>
        </p:nvPicPr>
        <p:blipFill rotWithShape="1">
          <a:blip r:embed="rId2" cstate="print"/>
          <a:srcRect l="2306" r="2617" b="7762"/>
          <a:stretch/>
        </p:blipFill>
        <p:spPr bwMode="auto">
          <a:xfrm>
            <a:off x="467544" y="980728"/>
            <a:ext cx="8352928" cy="5328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5"/>
          <p:cNvPicPr>
            <a:picLocks noGrp="1"/>
          </p:cNvPicPr>
          <p:nvPr>
            <p:ph idx="1"/>
          </p:nvPr>
        </p:nvPicPr>
        <p:blipFill rotWithShape="1">
          <a:blip r:embed="rId2" cstate="print"/>
          <a:srcRect l="12679"/>
          <a:stretch/>
        </p:blipFill>
        <p:spPr bwMode="auto">
          <a:xfrm>
            <a:off x="683568" y="908720"/>
            <a:ext cx="7776864" cy="5472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4"/>
          <p:cNvPicPr>
            <a:picLocks/>
          </p:cNvPicPr>
          <p:nvPr/>
        </p:nvPicPr>
        <p:blipFill rotWithShape="1">
          <a:blip r:embed="rId2" cstate="print"/>
          <a:srcRect l="4979" r="12225" b="8310"/>
          <a:stretch/>
        </p:blipFill>
        <p:spPr bwMode="auto">
          <a:xfrm>
            <a:off x="236817" y="836712"/>
            <a:ext cx="5991367" cy="36722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 descr="D:\Информация\Мои рисунки\олимпиады\IMG_0240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998311" y="4581128"/>
            <a:ext cx="3573689" cy="191738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D:\Информация\Мои рисунки\олимпиады\IMG_0247.JP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5148064" y="4635863"/>
            <a:ext cx="3181239" cy="18174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D:\Информация\Мои рисунки\олимпиады\IMG_0245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72200" y="1039044"/>
            <a:ext cx="2592288" cy="34563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63" y="56034"/>
            <a:ext cx="8229600" cy="1428750"/>
          </a:xfrm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2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Личный вклад в повышение качества образования </a:t>
            </a:r>
            <a:endParaRPr lang="ru-RU" sz="32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555" name="Содержимое 2"/>
          <p:cNvSpPr>
            <a:spLocks noGrp="1"/>
          </p:cNvSpPr>
          <p:nvPr>
            <p:ph idx="1"/>
          </p:nvPr>
        </p:nvSpPr>
        <p:spPr>
          <a:xfrm>
            <a:off x="457200" y="1500188"/>
            <a:ext cx="8229600" cy="5143500"/>
          </a:xfrm>
        </p:spPr>
        <p:txBody>
          <a:bodyPr>
            <a:normAutofit/>
          </a:bodyPr>
          <a:lstStyle/>
          <a:p>
            <a:pPr eaLnBrk="1" hangingPunct="1">
              <a:buClr>
                <a:srgbClr val="00FFFF"/>
              </a:buClr>
              <a:defRPr/>
            </a:pPr>
            <a:r>
              <a:rPr lang="ru-RU" sz="28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Разработаны рабочие программы и учебно-методические комплексы по дисциплинам «История » и «Основы философии» для всех специальностей техникума</a:t>
            </a:r>
          </a:p>
          <a:p>
            <a:pPr eaLnBrk="1" hangingPunct="1">
              <a:buClr>
                <a:srgbClr val="00FFFF"/>
              </a:buClr>
              <a:defRPr/>
            </a:pPr>
            <a:r>
              <a:rPr lang="ru-RU" sz="28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Подготовка студентов к участию в предметных олимпиадах, научно-практических конференциях, конкурсах</a:t>
            </a:r>
          </a:p>
          <a:p>
            <a:pPr eaLnBrk="1" hangingPunct="1">
              <a:buClr>
                <a:srgbClr val="00FFFF"/>
              </a:buClr>
              <a:defRPr/>
            </a:pPr>
            <a:r>
              <a:rPr lang="ru-RU" sz="28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Разработаны ЭУМК по дисциплинам история и основы философии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Заголовок 1"/>
          <p:cNvSpPr>
            <a:spLocks noGrp="1"/>
          </p:cNvSpPr>
          <p:nvPr>
            <p:ph type="title"/>
          </p:nvPr>
        </p:nvSpPr>
        <p:spPr>
          <a:xfrm>
            <a:off x="2483768" y="404664"/>
            <a:ext cx="6349008" cy="1224136"/>
          </a:xfrm>
        </p:spPr>
        <p:txBody>
          <a:bodyPr>
            <a:normAutofit fontScale="90000"/>
          </a:bodyPr>
          <a:lstStyle/>
          <a:p>
            <a:r>
              <a:rPr sz="36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20</a:t>
            </a:r>
            <a:r>
              <a:rPr lang="ru-RU" sz="36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12</a:t>
            </a:r>
            <a:r>
              <a:rPr sz="36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-201</a:t>
            </a:r>
            <a:r>
              <a:rPr lang="ru-RU" sz="36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r>
              <a:rPr sz="36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br>
              <a:rPr sz="36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sz="3600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Организатор</a:t>
            </a:r>
            <a:r>
              <a:rPr sz="36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3600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городских</a:t>
            </a:r>
            <a:r>
              <a:rPr sz="36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3600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олимпиад</a:t>
            </a:r>
            <a:r>
              <a:rPr lang="ru-RU" sz="36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sz="36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 истории</a:t>
            </a:r>
            <a:br>
              <a:rPr lang="ru-RU" sz="36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sz="3600" dirty="0" smtClean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4" descr="G:\Работа\Мои рисунки 1\госы и дети\101MSDCF\DSC02934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screen"/>
          <a:stretch>
            <a:fillRect/>
          </a:stretch>
        </p:blipFill>
        <p:spPr bwMode="auto">
          <a:xfrm>
            <a:off x="2213845" y="2273074"/>
            <a:ext cx="3078235" cy="23080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3" descr="D:\Информация\Мои рисунки\фотографии наши\DCIM\102MSDCF\DSC02868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11960" y="3248980"/>
            <a:ext cx="2736304" cy="20522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12" name="Picture 3" descr="D:\Информация\Мои рисунки\дети\101MSDCF\DSC02937.JP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107504" y="1392143"/>
            <a:ext cx="2592288" cy="2370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G:\Работа\Мои рисунки 1\госы и дети\101MSDCF\DSC0292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 cstate="screen"/>
          <a:stretch>
            <a:fillRect/>
          </a:stretch>
        </p:blipFill>
        <p:spPr bwMode="auto">
          <a:xfrm>
            <a:off x="6303452" y="4385033"/>
            <a:ext cx="2661036" cy="19962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2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Личный вклад в повышение качества образования </a:t>
            </a:r>
            <a:endParaRPr lang="ru-RU" sz="32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3007143506"/>
              </p:ext>
            </p:extLst>
          </p:nvPr>
        </p:nvGraphicFramePr>
        <p:xfrm>
          <a:off x="611560" y="1124744"/>
          <a:ext cx="7992888" cy="5289337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1221117"/>
                <a:gridCol w="4107475"/>
                <a:gridCol w="2664296"/>
              </a:tblGrid>
              <a:tr h="613753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Статус олимпиады, дисциплина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Результат, </a:t>
                      </a:r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Ф.И.О.</a:t>
                      </a:r>
                      <a:r>
                        <a:rPr lang="ru-RU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студента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991657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2012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Олимпиада по истории среди студентов 1 курса ГБОУ СПО «</a:t>
                      </a:r>
                      <a:r>
                        <a:rPr lang="ru-RU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БлПК</a:t>
                      </a:r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»</a:t>
                      </a:r>
                    </a:p>
                    <a:p>
                      <a:pPr algn="ctr"/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Грамота за 1 место </a:t>
                      </a:r>
                    </a:p>
                    <a:p>
                      <a:pPr algn="ctr"/>
                      <a:r>
                        <a:rPr lang="ru-RU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Полецкий</a:t>
                      </a:r>
                      <a:r>
                        <a:rPr lang="ru-RU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Руслан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876789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2012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Городская олимпиада по истории, г.Белово</a:t>
                      </a:r>
                    </a:p>
                    <a:p>
                      <a:pPr algn="ctr"/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Диплом</a:t>
                      </a:r>
                      <a:r>
                        <a:rPr lang="ru-RU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 3 степени </a:t>
                      </a:r>
                    </a:p>
                    <a:p>
                      <a:pPr algn="ctr"/>
                      <a:r>
                        <a:rPr lang="ru-RU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Полецкий</a:t>
                      </a:r>
                      <a:r>
                        <a:rPr lang="ru-RU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Руслан</a:t>
                      </a:r>
                      <a:endParaRPr lang="ru-RU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876789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2013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Городская олимпиада по истории, г.Белово</a:t>
                      </a:r>
                    </a:p>
                    <a:p>
                      <a:pPr algn="ctr"/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Грамота за 1 место,  </a:t>
                      </a:r>
                      <a:r>
                        <a:rPr lang="ru-RU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Кетов</a:t>
                      </a:r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 Андрей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876789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2015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Олимпиада по истории среди студентов 1 курса ГОУ СПО «Беловский политехнический техникум»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Диплом</a:t>
                      </a:r>
                      <a:r>
                        <a:rPr lang="ru-RU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1 степени</a:t>
                      </a:r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</a:p>
                    <a:p>
                      <a:pPr algn="ctr"/>
                      <a:r>
                        <a:rPr lang="ru-RU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Устьянцев</a:t>
                      </a:r>
                      <a:r>
                        <a:rPr lang="ru-RU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Андрей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876789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2015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Городская олимпиада по истории, г.Белово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Диплом 3 степени,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Устьянцев</a:t>
                      </a:r>
                      <a:r>
                        <a:rPr lang="ru-RU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Андрей</a:t>
                      </a:r>
                      <a:endParaRPr lang="ru-RU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27384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2012 год – олимпиада </a:t>
            </a:r>
            <a:b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 истории среди 1 курсов колледжа</a:t>
            </a:r>
            <a:endParaRPr lang="ru-RU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4" name="Picture 3" descr="C:\Users\1\Desktop\аттестация 2015\грамота000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932040" y="1340768"/>
            <a:ext cx="3600400" cy="50919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 descr="G:\Работа\олимпиада\олимпиада 2015\Camera\IMG_20150225_141651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251520" y="1988840"/>
            <a:ext cx="4764022" cy="35730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Заголовок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sz="32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2012- </a:t>
            </a:r>
            <a:r>
              <a:rPr sz="3200" b="1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Городская</a:t>
            </a:r>
            <a:r>
              <a:rPr sz="32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3200" b="1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олимпиада</a:t>
            </a:r>
            <a:r>
              <a:rPr sz="32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п</a:t>
            </a:r>
            <a:r>
              <a:rPr lang="ru-RU" sz="32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 истории</a:t>
            </a:r>
            <a:endParaRPr sz="3200" b="1" dirty="0" smtClean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0418" name="Picture 2" descr="C:\Users\1\Desktop\аттестация 2015\грамота000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screen"/>
          <a:stretch>
            <a:fillRect/>
          </a:stretch>
        </p:blipFill>
        <p:spPr bwMode="auto">
          <a:xfrm>
            <a:off x="323528" y="620688"/>
            <a:ext cx="3888432" cy="54993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 descr="G:\Работа\олимпиада\олимпиада 2015\Camera\IMG_20150225_141640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5148064" y="3501008"/>
            <a:ext cx="3995936" cy="29969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1" name="Picture 3" descr="G:\Работа\олимпиада\олимпиада 2015\Camera\IMG_20150225_144131.jp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4211960" y="1268760"/>
            <a:ext cx="3168352" cy="2376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Заголовок 1"/>
          <p:cNvSpPr>
            <a:spLocks noGrp="1"/>
          </p:cNvSpPr>
          <p:nvPr>
            <p:ph type="title"/>
          </p:nvPr>
        </p:nvSpPr>
        <p:spPr>
          <a:xfrm>
            <a:off x="357188" y="44624"/>
            <a:ext cx="8535292" cy="1143000"/>
          </a:xfrm>
        </p:spPr>
        <p:txBody>
          <a:bodyPr>
            <a:normAutofit/>
          </a:bodyPr>
          <a:lstStyle/>
          <a:p>
            <a:pPr algn="ctr"/>
            <a:r>
              <a:rPr sz="32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2013 </a:t>
            </a:r>
            <a:r>
              <a:rPr sz="3200" b="1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год</a:t>
            </a:r>
            <a:r>
              <a:rPr lang="ru-RU" sz="32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–</a:t>
            </a:r>
            <a:r>
              <a:rPr sz="32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3200" b="1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Городская</a:t>
            </a:r>
            <a:r>
              <a:rPr lang="ru-RU" sz="32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3200" b="1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олимпиада</a:t>
            </a:r>
            <a:r>
              <a:rPr sz="32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br>
              <a:rPr sz="32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sz="3200" b="1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</a:t>
            </a:r>
            <a:r>
              <a:rPr sz="32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истории</a:t>
            </a:r>
            <a:r>
              <a:rPr sz="32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61442" name="Picture 2" descr="C:\Users\1\Desktop\аттестация 2015\грамота0001.jpg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 cstate="screen"/>
          <a:srcRect/>
          <a:stretch/>
        </p:blipFill>
        <p:spPr bwMode="auto">
          <a:xfrm>
            <a:off x="467544" y="1166018"/>
            <a:ext cx="3816424" cy="5251989"/>
          </a:xfrm>
          <a:prstGeom prst="rect">
            <a:avLst/>
          </a:prstGeom>
          <a:noFill/>
        </p:spPr>
      </p:pic>
      <p:sp>
        <p:nvSpPr>
          <p:cNvPr id="121859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>
              <a:buFont typeface="Arial" pitchFamily="34" charset="0"/>
              <a:buNone/>
            </a:pPr>
            <a:r>
              <a:rPr smtClean="0">
                <a:solidFill>
                  <a:srgbClr val="003300"/>
                </a:solidFill>
                <a:latin typeface="Arial Rounded MT Bold" pitchFamily="34" charset="0"/>
              </a:rPr>
              <a:t>     </a:t>
            </a:r>
            <a:endParaRPr smtClean="0"/>
          </a:p>
        </p:txBody>
      </p:sp>
      <p:pic>
        <p:nvPicPr>
          <p:cNvPr id="5" name="Рисунок 4"/>
          <p:cNvPicPr/>
          <p:nvPr/>
        </p:nvPicPr>
        <p:blipFill rotWithShape="1">
          <a:blip r:embed="rId3" cstate="print"/>
          <a:srcRect l="19023"/>
          <a:stretch/>
        </p:blipFill>
        <p:spPr bwMode="auto">
          <a:xfrm>
            <a:off x="4427984" y="1628800"/>
            <a:ext cx="4716016" cy="41764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2015 год – олимпиада </a:t>
            </a:r>
            <a:br>
              <a:rPr lang="ru-RU" sz="32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 истории среди 1 курсов техникума</a:t>
            </a:r>
            <a:endParaRPr lang="ru-RU" sz="32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62466" name="Picture 2" descr="C:\Users\1\Desktop\аттестация 2015\4.jpe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screen"/>
          <a:stretch>
            <a:fillRect/>
          </a:stretch>
        </p:blipFill>
        <p:spPr bwMode="auto">
          <a:xfrm>
            <a:off x="251520" y="1210704"/>
            <a:ext cx="3600400" cy="5098616"/>
          </a:xfrm>
          <a:prstGeom prst="rect">
            <a:avLst/>
          </a:prstGeom>
          <a:noFill/>
        </p:spPr>
      </p:pic>
      <p:pic>
        <p:nvPicPr>
          <p:cNvPr id="5" name="Picture 2" descr="D:\Информация\Мои рисунки\госы ТОР 09-1\DSC03138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4134765" y="1983971"/>
            <a:ext cx="4613699" cy="346125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Box 6"/>
          <p:cNvSpPr txBox="1">
            <a:spLocks noChangeArrowheads="1"/>
          </p:cNvSpPr>
          <p:nvPr/>
        </p:nvSpPr>
        <p:spPr bwMode="auto">
          <a:xfrm>
            <a:off x="779463" y="5214938"/>
            <a:ext cx="6781800" cy="108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 sz="4400">
              <a:solidFill>
                <a:srgbClr val="003300"/>
              </a:solidFill>
            </a:endParaRPr>
          </a:p>
          <a:p>
            <a:endParaRPr lang="ru-RU" sz="4400">
              <a:solidFill>
                <a:srgbClr val="003300"/>
              </a:solidFill>
            </a:endParaRPr>
          </a:p>
          <a:p>
            <a:endParaRPr lang="ru-RU" sz="2000">
              <a:solidFill>
                <a:srgbClr val="003300"/>
              </a:solidFill>
            </a:endParaRPr>
          </a:p>
        </p:txBody>
      </p:sp>
      <p:pic>
        <p:nvPicPr>
          <p:cNvPr id="22531" name="Picture 11"/>
          <p:cNvPicPr>
            <a:picLocks noChangeAspect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6798736" y="878742"/>
            <a:ext cx="2130952" cy="4521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2" name="TextBox 1"/>
          <p:cNvSpPr txBox="1">
            <a:spLocks noChangeArrowheads="1"/>
          </p:cNvSpPr>
          <p:nvPr/>
        </p:nvSpPr>
        <p:spPr bwMode="auto">
          <a:xfrm>
            <a:off x="1659653" y="96708"/>
            <a:ext cx="579784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Великое искусство научиться многому - это браться сразу за немногое.  Д. Локк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000500" y="142875"/>
            <a:ext cx="4929188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</a:t>
            </a:r>
            <a:endParaRPr lang="ru-RU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</p:txBody>
      </p:sp>
      <p:pic>
        <p:nvPicPr>
          <p:cNvPr id="32769" name="Picture 1" descr="C:\Users\1\Desktop\аттестация 2015\39.jpe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259682" y="1628800"/>
            <a:ext cx="7120630" cy="50405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2015 год – Городская олимпиада </a:t>
            </a:r>
            <a:br>
              <a:rPr lang="ru-RU" sz="36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 истории </a:t>
            </a:r>
            <a:endParaRPr lang="ru-RU" sz="36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6" name="Picture 3" descr="G:\Работа\Мои рисунки 1\с цветами\IMG_4058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331640" y="1484784"/>
            <a:ext cx="3024336" cy="4834335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65538" name="Picture 2" descr="D:\Users7\User\Desktop\аттестация 2015\12 (2).jpe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screen"/>
          <a:stretch>
            <a:fillRect/>
          </a:stretch>
        </p:blipFill>
        <p:spPr bwMode="auto">
          <a:xfrm>
            <a:off x="5292080" y="1484784"/>
            <a:ext cx="3463866" cy="49024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214437"/>
          </a:xfrm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2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Личный вклад в повышение качества образования </a:t>
            </a:r>
            <a:endParaRPr lang="ru-RU" sz="32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3651894888"/>
              </p:ext>
            </p:extLst>
          </p:nvPr>
        </p:nvGraphicFramePr>
        <p:xfrm>
          <a:off x="457200" y="1484784"/>
          <a:ext cx="8229600" cy="4346539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685776"/>
                <a:gridCol w="2714644"/>
                <a:gridCol w="2714644"/>
                <a:gridCol w="2114536"/>
              </a:tblGrid>
              <a:tr h="426101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Статус и тема конкурса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800" kern="1200" dirty="0" smtClean="0">
                          <a:latin typeface="Times New Roman" pitchFamily="18" charset="0"/>
                          <a:cs typeface="Times New Roman" pitchFamily="18" charset="0"/>
                        </a:rPr>
                        <a:t>Тема работы, автор</a:t>
                      </a:r>
                      <a:endParaRPr lang="ru-RU" sz="1800" b="1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Результат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105066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kern="1200" dirty="0" smtClean="0">
                          <a:latin typeface="Times New Roman" pitchFamily="18" charset="0"/>
                          <a:cs typeface="Times New Roman" pitchFamily="18" charset="0"/>
                        </a:rPr>
                        <a:t> 2011 </a:t>
                      </a:r>
                      <a:endParaRPr lang="ru-RU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Областная научно-практическая конференция по краеведению</a:t>
                      </a:r>
                      <a:r>
                        <a:rPr lang="ru-RU" sz="1800" kern="12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ru-RU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kern="1200" dirty="0" smtClean="0">
                          <a:latin typeface="Times New Roman" pitchFamily="18" charset="0"/>
                          <a:cs typeface="Times New Roman" pitchFamily="18" charset="0"/>
                        </a:rPr>
                        <a:t>«Великие сыны земли</a:t>
                      </a:r>
                      <a:r>
                        <a:rPr lang="ru-RU" sz="1800" kern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Кузнецкой</a:t>
                      </a:r>
                      <a:r>
                        <a:rPr lang="ru-RU" sz="1800" kern="1200" dirty="0" smtClean="0">
                          <a:latin typeface="Times New Roman" pitchFamily="18" charset="0"/>
                          <a:cs typeface="Times New Roman" pitchFamily="18" charset="0"/>
                        </a:rPr>
                        <a:t> »,</a:t>
                      </a:r>
                      <a:r>
                        <a:rPr lang="ru-RU" sz="1800" kern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 </a:t>
                      </a:r>
                    </a:p>
                    <a:p>
                      <a:pPr algn="ctr"/>
                      <a:r>
                        <a:rPr lang="ru-RU" sz="1800" kern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Коваленко Никита</a:t>
                      </a:r>
                    </a:p>
                    <a:p>
                      <a:pPr algn="ctr"/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kern="1200" dirty="0" smtClean="0">
                          <a:latin typeface="Times New Roman" pitchFamily="18" charset="0"/>
                          <a:cs typeface="Times New Roman" pitchFamily="18" charset="0"/>
                        </a:rPr>
                        <a:t>Грамота лауреата конкурса,</a:t>
                      </a:r>
                    </a:p>
                    <a:p>
                      <a:pPr algn="ctr"/>
                      <a:r>
                        <a:rPr lang="ru-RU" sz="1800" kern="1200" dirty="0" smtClean="0">
                          <a:latin typeface="Times New Roman" pitchFamily="18" charset="0"/>
                          <a:cs typeface="Times New Roman" pitchFamily="18" charset="0"/>
                        </a:rPr>
                        <a:t>Благодарственное письмо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1365859">
                <a:tc>
                  <a:txBody>
                    <a:bodyPr/>
                    <a:lstStyle/>
                    <a:p>
                      <a:pPr algn="ctr"/>
                      <a:r>
                        <a:rPr lang="ru-RU" sz="1800" kern="1200" dirty="0" smtClean="0">
                          <a:latin typeface="Times New Roman" pitchFamily="18" charset="0"/>
                          <a:cs typeface="Times New Roman" pitchFamily="18" charset="0"/>
                        </a:rPr>
                        <a:t>2014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kern="1200" dirty="0" smtClean="0">
                          <a:latin typeface="Times New Roman" pitchFamily="18" charset="0"/>
                          <a:cs typeface="Times New Roman" pitchFamily="18" charset="0"/>
                        </a:rPr>
                        <a:t>Всероссийский конкурс</a:t>
                      </a:r>
                      <a:r>
                        <a:rPr lang="ru-RU" sz="1800" kern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800" kern="1200" dirty="0" smtClean="0">
                          <a:latin typeface="Times New Roman" pitchFamily="18" charset="0"/>
                          <a:cs typeface="Times New Roman" pitchFamily="18" charset="0"/>
                        </a:rPr>
                        <a:t>«100</a:t>
                      </a:r>
                      <a:r>
                        <a:rPr lang="ru-RU" sz="1800" kern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лет начала Первой мировой войны</a:t>
                      </a:r>
                      <a:r>
                        <a:rPr lang="ru-RU" sz="1800" kern="1200" dirty="0" smtClean="0">
                          <a:latin typeface="Times New Roman" pitchFamily="18" charset="0"/>
                          <a:cs typeface="Times New Roman" pitchFamily="18" charset="0"/>
                        </a:rPr>
                        <a:t>»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800" kern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800" kern="1200" dirty="0" smtClean="0">
                          <a:latin typeface="Times New Roman" pitchFamily="18" charset="0"/>
                          <a:cs typeface="Times New Roman" pitchFamily="18" charset="0"/>
                        </a:rPr>
                        <a:t>«Юные</a:t>
                      </a:r>
                      <a:r>
                        <a:rPr lang="ru-RU" sz="1800" kern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защитники Отечества</a:t>
                      </a:r>
                      <a:r>
                        <a:rPr lang="ru-RU" sz="1800" kern="1200" dirty="0" smtClean="0">
                          <a:latin typeface="Times New Roman" pitchFamily="18" charset="0"/>
                          <a:cs typeface="Times New Roman" pitchFamily="18" charset="0"/>
                        </a:rPr>
                        <a:t>»,</a:t>
                      </a:r>
                      <a:r>
                        <a:rPr lang="ru-RU" sz="1800" kern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lang="ru-RU" sz="1800" kern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Белов А.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800" kern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800" kern="1200" dirty="0" smtClean="0">
                          <a:latin typeface="Times New Roman" pitchFamily="18" charset="0"/>
                          <a:cs typeface="Times New Roman" pitchFamily="18" charset="0"/>
                        </a:rPr>
                        <a:t> Диплом участника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1365859">
                <a:tc>
                  <a:txBody>
                    <a:bodyPr/>
                    <a:lstStyle/>
                    <a:p>
                      <a:pPr algn="ctr"/>
                      <a:r>
                        <a:rPr lang="ru-RU" sz="1800" kern="1200" dirty="0" smtClean="0">
                          <a:latin typeface="Times New Roman" pitchFamily="18" charset="0"/>
                          <a:cs typeface="Times New Roman" pitchFamily="18" charset="0"/>
                        </a:rPr>
                        <a:t>2015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kern="1200" dirty="0" smtClean="0">
                          <a:latin typeface="Times New Roman" pitchFamily="18" charset="0"/>
                          <a:cs typeface="Times New Roman" pitchFamily="18" charset="0"/>
                        </a:rPr>
                        <a:t>Всероссийский конкурс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kern="1200" dirty="0" smtClean="0">
                          <a:latin typeface="Times New Roman" pitchFamily="18" charset="0"/>
                          <a:cs typeface="Times New Roman" pitchFamily="18" charset="0"/>
                        </a:rPr>
                        <a:t>  «Золотая рыбка»</a:t>
                      </a:r>
                    </a:p>
                    <a:p>
                      <a:pPr algn="ctr"/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kern="1200" dirty="0" smtClean="0">
                          <a:latin typeface="Times New Roman" pitchFamily="18" charset="0"/>
                          <a:cs typeface="Times New Roman" pitchFamily="18" charset="0"/>
                        </a:rPr>
                        <a:t> методические разработки, </a:t>
                      </a:r>
                    </a:p>
                    <a:p>
                      <a:pPr algn="ctr"/>
                      <a:r>
                        <a:rPr lang="ru-RU" sz="1800" kern="1200" dirty="0" smtClean="0">
                          <a:latin typeface="Times New Roman" pitchFamily="18" charset="0"/>
                          <a:cs typeface="Times New Roman" pitchFamily="18" charset="0"/>
                        </a:rPr>
                        <a:t>Власова С.Н.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kern="1200" dirty="0" smtClean="0">
                          <a:latin typeface="Times New Roman" pitchFamily="18" charset="0"/>
                          <a:cs typeface="Times New Roman" pitchFamily="18" charset="0"/>
                        </a:rPr>
                        <a:t>диплом 1 степени 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214437"/>
          </a:xfrm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2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Личный вклад в повышение качества образования </a:t>
            </a:r>
            <a:endParaRPr lang="ru-RU" sz="32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3326085356"/>
              </p:ext>
            </p:extLst>
          </p:nvPr>
        </p:nvGraphicFramePr>
        <p:xfrm>
          <a:off x="457200" y="1484784"/>
          <a:ext cx="8229600" cy="4796918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685776"/>
                <a:gridCol w="2714644"/>
                <a:gridCol w="2714644"/>
                <a:gridCol w="2114536"/>
              </a:tblGrid>
              <a:tr h="87648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Статус и тема конкурса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800" kern="1200" dirty="0" smtClean="0">
                          <a:latin typeface="Times New Roman" pitchFamily="18" charset="0"/>
                          <a:cs typeface="Times New Roman" pitchFamily="18" charset="0"/>
                        </a:rPr>
                        <a:t>Тема работы, автор</a:t>
                      </a:r>
                      <a:endParaRPr lang="ru-RU" sz="1800" b="1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Результат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105066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kern="1200" dirty="0" smtClean="0">
                          <a:latin typeface="Times New Roman" pitchFamily="18" charset="0"/>
                          <a:cs typeface="Times New Roman" pitchFamily="18" charset="0"/>
                        </a:rPr>
                        <a:t> 2015 </a:t>
                      </a:r>
                      <a:endParaRPr lang="ru-RU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kern="1200" dirty="0" smtClean="0">
                          <a:latin typeface="Times New Roman" pitchFamily="18" charset="0"/>
                          <a:cs typeface="Times New Roman" pitchFamily="18" charset="0"/>
                        </a:rPr>
                        <a:t>Всероссийский конкурс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kern="1200" dirty="0" smtClean="0">
                          <a:latin typeface="Times New Roman" pitchFamily="18" charset="0"/>
                          <a:cs typeface="Times New Roman" pitchFamily="18" charset="0"/>
                        </a:rPr>
                        <a:t>  «Золотая рыбка»</a:t>
                      </a:r>
                      <a:endParaRPr lang="ru-RU" sz="1800" kern="1200" dirty="0" smtClean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kern="1200" dirty="0" smtClean="0">
                          <a:latin typeface="Times New Roman" pitchFamily="18" charset="0"/>
                          <a:cs typeface="Times New Roman" pitchFamily="18" charset="0"/>
                        </a:rPr>
                        <a:t> методические разработки,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kern="1200" dirty="0" smtClean="0">
                          <a:latin typeface="Times New Roman" pitchFamily="18" charset="0"/>
                          <a:cs typeface="Times New Roman" pitchFamily="18" charset="0"/>
                        </a:rPr>
                        <a:t>Власова С.Н.</a:t>
                      </a:r>
                      <a:endParaRPr lang="ru-RU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kern="1200" dirty="0" smtClean="0">
                          <a:latin typeface="Times New Roman" pitchFamily="18" charset="0"/>
                          <a:cs typeface="Times New Roman" pitchFamily="18" charset="0"/>
                        </a:rPr>
                        <a:t>диплом 1 степени </a:t>
                      </a:r>
                      <a:endParaRPr lang="ru-RU" sz="1800" kern="1200" dirty="0" smtClean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1365859">
                <a:tc>
                  <a:txBody>
                    <a:bodyPr/>
                    <a:lstStyle/>
                    <a:p>
                      <a:pPr algn="ctr"/>
                      <a:r>
                        <a:rPr lang="ru-RU" sz="1800" kern="1200" dirty="0" smtClean="0">
                          <a:latin typeface="Times New Roman" pitchFamily="18" charset="0"/>
                          <a:cs typeface="Times New Roman" pitchFamily="18" charset="0"/>
                        </a:rPr>
                        <a:t>2015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kern="1200" dirty="0" smtClean="0">
                          <a:latin typeface="Times New Roman" pitchFamily="18" charset="0"/>
                          <a:cs typeface="Times New Roman" pitchFamily="18" charset="0"/>
                        </a:rPr>
                        <a:t>Всероссийский конкурс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kern="1200" dirty="0" smtClean="0">
                          <a:latin typeface="Times New Roman" pitchFamily="18" charset="0"/>
                          <a:cs typeface="Times New Roman" pitchFamily="18" charset="0"/>
                        </a:rPr>
                        <a:t>  «Золотая рыбка»</a:t>
                      </a:r>
                    </a:p>
                    <a:p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kern="1200" dirty="0" smtClean="0">
                          <a:latin typeface="Times New Roman" pitchFamily="18" charset="0"/>
                          <a:cs typeface="Times New Roman" pitchFamily="18" charset="0"/>
                        </a:rPr>
                        <a:t>педагогические проекты,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kern="1200" dirty="0" smtClean="0">
                          <a:latin typeface="Times New Roman" pitchFamily="18" charset="0"/>
                          <a:cs typeface="Times New Roman" pitchFamily="18" charset="0"/>
                        </a:rPr>
                        <a:t>Власова С.Н.</a:t>
                      </a:r>
                      <a:endParaRPr lang="ru-RU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kern="1200" dirty="0" smtClean="0">
                          <a:latin typeface="Times New Roman" pitchFamily="18" charset="0"/>
                          <a:cs typeface="Times New Roman" pitchFamily="18" charset="0"/>
                        </a:rPr>
                        <a:t>диплом 3 степени,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1365859">
                <a:tc>
                  <a:txBody>
                    <a:bodyPr/>
                    <a:lstStyle/>
                    <a:p>
                      <a:pPr algn="ctr"/>
                      <a:r>
                        <a:rPr lang="ru-RU" sz="1800" kern="1200" dirty="0" smtClean="0">
                          <a:latin typeface="Times New Roman" pitchFamily="18" charset="0"/>
                          <a:cs typeface="Times New Roman" pitchFamily="18" charset="0"/>
                        </a:rPr>
                        <a:t>2015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kern="1200" dirty="0" smtClean="0">
                          <a:latin typeface="Times New Roman" pitchFamily="18" charset="0"/>
                          <a:cs typeface="Times New Roman" pitchFamily="18" charset="0"/>
                        </a:rPr>
                        <a:t>Всероссийский конкурс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kern="1200" dirty="0" smtClean="0">
                          <a:latin typeface="Times New Roman" pitchFamily="18" charset="0"/>
                          <a:cs typeface="Times New Roman" pitchFamily="18" charset="0"/>
                        </a:rPr>
                        <a:t>  «Золотая рыбка»</a:t>
                      </a:r>
                    </a:p>
                    <a:p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kern="1200" dirty="0" smtClean="0">
                          <a:latin typeface="Times New Roman" pitchFamily="18" charset="0"/>
                          <a:cs typeface="Times New Roman" pitchFamily="18" charset="0"/>
                        </a:rPr>
                        <a:t>учебные презентации,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kern="1200" dirty="0" smtClean="0">
                          <a:latin typeface="Times New Roman" pitchFamily="18" charset="0"/>
                          <a:cs typeface="Times New Roman" pitchFamily="18" charset="0"/>
                        </a:rPr>
                        <a:t>Власова С.Н.</a:t>
                      </a:r>
                      <a:endParaRPr lang="ru-RU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kern="1200" dirty="0" smtClean="0">
                          <a:latin typeface="Times New Roman" pitchFamily="18" charset="0"/>
                          <a:cs typeface="Times New Roman" pitchFamily="18" charset="0"/>
                        </a:rPr>
                        <a:t>диплом 3 степени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214437"/>
          </a:xfrm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2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Личный вклад в повышение качества образования </a:t>
            </a:r>
            <a:endParaRPr lang="ru-RU" sz="32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3879556236"/>
              </p:ext>
            </p:extLst>
          </p:nvPr>
        </p:nvGraphicFramePr>
        <p:xfrm>
          <a:off x="457200" y="1484784"/>
          <a:ext cx="8229600" cy="2065200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685776"/>
                <a:gridCol w="2714644"/>
                <a:gridCol w="2714644"/>
                <a:gridCol w="2114536"/>
              </a:tblGrid>
              <a:tr h="87648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Статус и тема конкурса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800" kern="1200" dirty="0" smtClean="0">
                          <a:latin typeface="Times New Roman" pitchFamily="18" charset="0"/>
                          <a:cs typeface="Times New Roman" pitchFamily="18" charset="0"/>
                        </a:rPr>
                        <a:t>Тема работы, автор</a:t>
                      </a:r>
                      <a:endParaRPr lang="ru-RU" sz="1800" b="1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Результат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105066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kern="1200" dirty="0" smtClean="0">
                          <a:latin typeface="Times New Roman" pitchFamily="18" charset="0"/>
                          <a:cs typeface="Times New Roman" pitchFamily="18" charset="0"/>
                        </a:rPr>
                        <a:t> 2015 </a:t>
                      </a:r>
                      <a:endParaRPr lang="ru-RU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kern="1200" dirty="0" smtClean="0">
                          <a:latin typeface="Times New Roman" pitchFamily="18" charset="0"/>
                          <a:cs typeface="Times New Roman" pitchFamily="18" charset="0"/>
                        </a:rPr>
                        <a:t>Всероссийский конкурс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kern="1200" dirty="0" smtClean="0">
                          <a:latin typeface="Times New Roman" pitchFamily="18" charset="0"/>
                          <a:cs typeface="Times New Roman" pitchFamily="18" charset="0"/>
                        </a:rPr>
                        <a:t>  «Золотая рыбка»</a:t>
                      </a:r>
                      <a:endParaRPr lang="ru-RU" sz="1800" kern="1200" dirty="0" smtClean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kern="1200" dirty="0" smtClean="0">
                          <a:latin typeface="Times New Roman" pitchFamily="18" charset="0"/>
                          <a:cs typeface="Times New Roman" pitchFamily="18" charset="0"/>
                        </a:rPr>
                        <a:t> методические разработки,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kern="1200" dirty="0" smtClean="0">
                          <a:latin typeface="Times New Roman" pitchFamily="18" charset="0"/>
                          <a:cs typeface="Times New Roman" pitchFamily="18" charset="0"/>
                        </a:rPr>
                        <a:t>Власова С.Н.</a:t>
                      </a:r>
                      <a:endParaRPr lang="ru-RU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kern="1200" dirty="0" smtClean="0">
                          <a:latin typeface="Times New Roman" pitchFamily="18" charset="0"/>
                          <a:cs typeface="Times New Roman" pitchFamily="18" charset="0"/>
                        </a:rPr>
                        <a:t>диплом 1 степени </a:t>
                      </a:r>
                      <a:endParaRPr lang="ru-RU" sz="1800" kern="1200" dirty="0" smtClean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Заголовок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sz="32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2011- </a:t>
            </a:r>
            <a:r>
              <a:rPr sz="3200" b="1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научно-практическая</a:t>
            </a:r>
            <a:r>
              <a:rPr sz="32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3200" b="1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конференция</a:t>
            </a:r>
            <a:r>
              <a:rPr sz="32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3200" b="1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</a:t>
            </a:r>
            <a:r>
              <a:rPr sz="32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3200" b="1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краеведению</a:t>
            </a:r>
            <a:endParaRPr sz="3200" b="1" dirty="0" smtClean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 descr="D:\Информация\Мои рисунки\госы ТОР 09-1\DSC03137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44824"/>
            <a:ext cx="4752528" cy="411754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8370" name="Picture 2" descr="C:\Users\1\Desktop\аттестация 2015\10.jpe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5332106" y="1340768"/>
            <a:ext cx="3488366" cy="50299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99392"/>
            <a:ext cx="8229600" cy="1570186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Всероссийский конкурс </a:t>
            </a:r>
            <a:b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«100 лет начала </a:t>
            </a:r>
            <a:b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Первой мировой войны»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pic>
        <p:nvPicPr>
          <p:cNvPr id="63490" name="Picture 2" descr="C:\Users\1\Desktop\аттестация 2015\Белов Ан..pn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screen"/>
          <a:stretch>
            <a:fillRect/>
          </a:stretch>
        </p:blipFill>
        <p:spPr bwMode="auto">
          <a:xfrm>
            <a:off x="1327033" y="1844824"/>
            <a:ext cx="6485327" cy="45904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Заголовок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sz="3200" b="1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Всероссийский</a:t>
            </a:r>
            <a:r>
              <a:rPr sz="32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3200" b="1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дистанционный</a:t>
            </a:r>
            <a:r>
              <a:rPr sz="32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3200" b="1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конкурс</a:t>
            </a:r>
            <a:r>
              <a:rPr sz="32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"ЗОЛОТАЯ РЫБКА"</a:t>
            </a:r>
          </a:p>
        </p:txBody>
      </p:sp>
      <p:pic>
        <p:nvPicPr>
          <p:cNvPr id="64514" name="Picture 2" descr="C:\Users\1\Desktop\аттестация 2015\МУ история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screen"/>
          <a:stretch>
            <a:fillRect/>
          </a:stretch>
        </p:blipFill>
        <p:spPr bwMode="auto">
          <a:xfrm>
            <a:off x="876412" y="1600200"/>
            <a:ext cx="3200175" cy="452596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4515" name="Picture 3" descr="C:\Users\1\Desktop\аттестация 2015\власова светлана николаевна ВСР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screen"/>
          <a:stretch>
            <a:fillRect/>
          </a:stretch>
        </p:blipFill>
        <p:spPr bwMode="auto">
          <a:xfrm>
            <a:off x="4980869" y="1447886"/>
            <a:ext cx="3335547" cy="47174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Всероссийский дистанционный конкурс "ЗОЛОТАЯ РЫБКА"</a:t>
            </a:r>
            <a:endParaRPr lang="ru-RU" sz="32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66562" name="Picture 2" descr="C:\Users\1\Desktop\аттестация 2015\Власова Светлана Николаевна презент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611560" y="1412776"/>
            <a:ext cx="3608414" cy="49411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6563" name="Picture 3" descr="C:\Users\1\Desktop\аттестация 2015\власова светлана николаевна проект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screen"/>
          <a:stretch>
            <a:fillRect/>
          </a:stretch>
        </p:blipFill>
        <p:spPr bwMode="auto">
          <a:xfrm>
            <a:off x="4987129" y="1412776"/>
            <a:ext cx="3473303" cy="49161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C:\Users\1\Desktop\аттестация 2015\Власова Светлана  ким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323528" y="764704"/>
            <a:ext cx="4002251" cy="56612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Содержимое 6"/>
          <p:cNvSpPr>
            <a:spLocks noGrp="1"/>
          </p:cNvSpPr>
          <p:nvPr>
            <p:ph sz="half" idx="2"/>
          </p:nvPr>
        </p:nvSpPr>
        <p:spPr>
          <a:xfrm>
            <a:off x="4499992" y="2287413"/>
            <a:ext cx="4038600" cy="4525963"/>
          </a:xfrm>
        </p:spPr>
        <p:txBody>
          <a:bodyPr/>
          <a:lstStyle/>
          <a:p>
            <a:pPr algn="ctr">
              <a:buNone/>
            </a:pP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Всероссийский дистанционный конкурс "ЗОЛОТАЯ РЫБКА"</a:t>
            </a:r>
            <a:endParaRPr lang="ru-RU" b="1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6" name="Picture 4" descr="C:\Users\1\Desktop\аттестация 2015\Власова.pn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4644008" y="1124744"/>
            <a:ext cx="4355976" cy="284139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59394" name="Picture 2" descr="C:\Users\1\Desktop\аттестация 2015\Власова КИМ.pn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251520" y="1117079"/>
            <a:ext cx="4038600" cy="288798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59395" name="Picture 3" descr="C:\Users\1\Desktop\аттестация 2015\Власова СРС.pn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1937648" y="2780928"/>
            <a:ext cx="5298648" cy="37890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>
          <a:xfrm>
            <a:off x="4067175" y="660400"/>
            <a:ext cx="4848225" cy="1143000"/>
          </a:xfrm>
        </p:spPr>
        <p:txBody>
          <a:bodyPr/>
          <a:lstStyle/>
          <a:p>
            <a:pPr eaLnBrk="1" hangingPunct="1"/>
            <a:r>
              <a:rPr smtClean="0"/>
              <a:t>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55278" y="22225"/>
            <a:ext cx="7777162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квалификации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843030987"/>
              </p:ext>
            </p:extLst>
          </p:nvPr>
        </p:nvGraphicFramePr>
        <p:xfrm>
          <a:off x="323528" y="908720"/>
          <a:ext cx="8520113" cy="5852444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1080145"/>
                <a:gridCol w="2088281"/>
                <a:gridCol w="3384455"/>
                <a:gridCol w="1967232"/>
              </a:tblGrid>
              <a:tr h="640125">
                <a:tc>
                  <a:txBody>
                    <a:bodyPr/>
                    <a:lstStyle/>
                    <a:p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2" marR="91442"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Вид</a:t>
                      </a:r>
                      <a:r>
                        <a:rPr lang="ru-RU" sz="1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документа</a:t>
                      </a:r>
                    </a:p>
                    <a:p>
                      <a:pPr algn="ctr"/>
                      <a:r>
                        <a:rPr lang="ru-RU" sz="1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(количество часов)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2" marR="91442"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Тема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2" marR="91442"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Название учреждения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2" marR="91442" marT="45723" marB="45723"/>
                </a:tc>
              </a:tr>
              <a:tr h="944948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Октябрь</a:t>
                      </a:r>
                      <a:r>
                        <a:rPr lang="ru-RU" sz="140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– декабрь</a:t>
                      </a:r>
                    </a:p>
                    <a:p>
                      <a:pPr algn="ctr"/>
                      <a:r>
                        <a:rPr lang="ru-RU" sz="140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lang="en-US" sz="140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r>
                        <a:rPr lang="ru-RU" sz="140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r>
                        <a:rPr lang="en-US" sz="140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r>
                        <a:rPr lang="ru-RU" sz="140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года</a:t>
                      </a:r>
                      <a:endParaRPr lang="ru-RU" sz="140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2" marR="91442" marT="45723" marB="45723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Свидетельство. Регистрационный №</a:t>
                      </a:r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17</a:t>
                      </a:r>
                      <a:endParaRPr lang="ru-RU" sz="140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2" marR="91442" marT="45723" marB="45723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Курсы</a:t>
                      </a:r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компьютерной грамотности</a:t>
                      </a:r>
                      <a:endParaRPr lang="ru-RU" sz="14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2" marR="91442"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ФГОУ</a:t>
                      </a:r>
                      <a:r>
                        <a:rPr lang="ru-RU" sz="1400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 СПО «</a:t>
                      </a:r>
                      <a:r>
                        <a:rPr lang="ru-RU" sz="1400" baseline="0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БлПК</a:t>
                      </a:r>
                      <a:r>
                        <a:rPr lang="ru-RU" sz="1400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»</a:t>
                      </a:r>
                      <a:endParaRPr lang="ru-RU" sz="140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2" marR="91442" marT="45723" marB="45723"/>
                </a:tc>
              </a:tr>
              <a:tr h="1158323">
                <a:tc>
                  <a:txBody>
                    <a:bodyPr/>
                    <a:lstStyle/>
                    <a:p>
                      <a:pPr algn="ctr"/>
                      <a:endParaRPr lang="ru-RU" sz="1400" dirty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ru-RU" sz="1400" dirty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4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Март 2</a:t>
                      </a:r>
                      <a:r>
                        <a:rPr lang="en-US" sz="14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r>
                        <a:rPr lang="ru-RU" sz="14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  <a:endParaRPr lang="ru-RU" sz="140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2" marR="91442" marT="45723" marB="45723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Удостоверение.</a:t>
                      </a:r>
                    </a:p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Регистрационный</a:t>
                      </a:r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 № 3563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2" marR="91442" marT="45723" marB="45723"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ru-RU" sz="14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Курсы</a:t>
                      </a:r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по охране труда</a:t>
                      </a:r>
                      <a:endParaRPr lang="ru-RU" sz="140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2" marR="91442" marT="45723" marB="45723"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ru-RU" sz="1400" dirty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4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ФГОУ СПО «</a:t>
                      </a:r>
                      <a:r>
                        <a:rPr lang="ru-RU" sz="1400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БлПК</a:t>
                      </a:r>
                      <a:r>
                        <a:rPr lang="ru-RU" sz="14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»</a:t>
                      </a:r>
                    </a:p>
                    <a:p>
                      <a:pPr algn="ctr"/>
                      <a:r>
                        <a:rPr lang="ru-RU" sz="14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ru-RU" sz="140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2" marR="91442" marT="45723" marB="45723"/>
                </a:tc>
              </a:tr>
              <a:tr h="944948">
                <a:tc>
                  <a:txBody>
                    <a:bodyPr/>
                    <a:lstStyle/>
                    <a:p>
                      <a:pPr algn="ctr"/>
                      <a:endParaRPr lang="ru-RU" sz="1400" dirty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4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28.11.2</a:t>
                      </a:r>
                      <a:r>
                        <a:rPr lang="en-US" sz="14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r>
                        <a:rPr lang="ru-RU" sz="14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11-</a:t>
                      </a:r>
                    </a:p>
                    <a:p>
                      <a:pPr algn="ctr"/>
                      <a:r>
                        <a:rPr lang="en-US" sz="14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r>
                        <a:rPr lang="ru-RU" sz="14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6.</a:t>
                      </a:r>
                      <a:r>
                        <a:rPr lang="en-US" sz="14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r>
                        <a:rPr lang="ru-RU" sz="14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4.2012</a:t>
                      </a:r>
                      <a:endParaRPr lang="ru-RU" sz="1400" dirty="0" smtClean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2" marR="91442"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Свидетельство,</a:t>
                      </a:r>
                    </a:p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Регистрационный № 195</a:t>
                      </a:r>
                    </a:p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116</a:t>
                      </a:r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 часов</a:t>
                      </a:r>
                    </a:p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2" marR="91442"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«Деятельность учреждения профессионального образования по патриотическому воспитанию обучающихся на современном этапе» 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2" marR="91442" marT="45723" marB="45723"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4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ГОУ «КРИРПО») </a:t>
                      </a:r>
                      <a:endParaRPr lang="ru-RU" sz="140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2" marR="91442" marT="45723" marB="45723"/>
                </a:tc>
              </a:tr>
              <a:tr h="731573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09.09.2013-</a:t>
                      </a:r>
                    </a:p>
                    <a:p>
                      <a:pPr algn="ctr"/>
                      <a:r>
                        <a:rPr lang="ru-RU" sz="14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29.10.2013</a:t>
                      </a:r>
                      <a:endParaRPr lang="ru-RU" sz="140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2" marR="91442"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Удостоверение.</a:t>
                      </a:r>
                    </a:p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Регистрационный № 11*</a:t>
                      </a:r>
                    </a:p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72</a:t>
                      </a:r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часа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2" marR="91442" marT="45723" marB="45723"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«Психолого-педагогические основы профессиональной</a:t>
                      </a:r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деятельности»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2" marR="91442"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ГОУ</a:t>
                      </a:r>
                      <a:r>
                        <a:rPr lang="ru-RU" sz="1400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 «КРИРПО»</a:t>
                      </a:r>
                      <a:endParaRPr lang="ru-RU" sz="140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2" marR="91442" marT="45723" marB="45723"/>
                </a:tc>
              </a:tr>
              <a:tr h="731518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Апрель 2015</a:t>
                      </a:r>
                      <a:endParaRPr lang="ru-RU" sz="1400" dirty="0" smtClean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2" marR="91442" marT="45723" marB="45723"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Удостоверение . Регистрационный №  5156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2" marR="91442" marT="45723" marB="45723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Курсы по охране труда</a:t>
                      </a:r>
                    </a:p>
                    <a:p>
                      <a:pPr algn="ctr"/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2" marR="91442" marT="45723" marB="45723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ГОУ СПО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 «</a:t>
                      </a:r>
                      <a:r>
                        <a:rPr lang="ru-RU" sz="1400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Беловский</a:t>
                      </a:r>
                      <a:r>
                        <a:rPr lang="ru-RU" sz="1400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 политехнический  техникум»</a:t>
                      </a:r>
                      <a:endParaRPr lang="ru-RU" sz="1400" dirty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ru-RU" sz="140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2" marR="91442" marT="45723" marB="45723"/>
                </a:tc>
              </a:tr>
            </a:tbl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C:\Users\1\Desktop\аттестация 2015\Свидетельство Классный час «Выборы в Государственную Думу».pn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80153" y="1196752"/>
            <a:ext cx="4823895" cy="345638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60419" name="Picture 3" descr="C:\Users\1\Desktop\аттестация 2015\Свидетельство План лекции учебного занятия по теме -Философия и искусство-.pn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610258" y="114933"/>
            <a:ext cx="4533742" cy="32420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0420" name="Picture 4" descr="C:\Users\1\Desktop\аттестация 2015\Свидетельство Рабочая программа учебной дисциплины Основы социологии и политологии.pn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4355976" y="3068960"/>
            <a:ext cx="4536504" cy="325046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C:\Users\1\Desktop\аттестация 2015\Свидетельство Рабочая программа учебной дисциплины Основы философии.pn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79512" y="1224136"/>
            <a:ext cx="5187668" cy="37170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43" name="Picture 3" descr="C:\Users\1\Desktop\аттестация 2015\свидетельство.pn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screen"/>
          <a:stretch>
            <a:fillRect/>
          </a:stretch>
        </p:blipFill>
        <p:spPr bwMode="auto">
          <a:xfrm>
            <a:off x="5405941" y="1196752"/>
            <a:ext cx="3630555" cy="51373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C:\Users\1\Desktop\аттестация 2015\Сертификат Власова Светлана Николаевна.pn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539552" y="908719"/>
            <a:ext cx="3888432" cy="55002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2467" name="Picture 3" descr="C:\Users\1\Desktop\аттестация 2015\Свидетельство Рабочая программа по истории для студентов 1 курса.pn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screen"/>
          <a:stretch>
            <a:fillRect/>
          </a:stretch>
        </p:blipFill>
        <p:spPr bwMode="auto">
          <a:xfrm>
            <a:off x="5220072" y="1484784"/>
            <a:ext cx="2977553" cy="42093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C:\Users\1\Desktop\аттестация 2015\Свидетельство Презентация по организации самостоятельной работы (1).pn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4644008" y="548680"/>
            <a:ext cx="4095752" cy="57935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3491" name="Picture 3" descr="C:\Users\1\Desktop\аттестация 2015\Свидетельство Презентация -Умеете ли вы любить своего ребенка%3F-.pn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screen"/>
          <a:stretch>
            <a:fillRect/>
          </a:stretch>
        </p:blipFill>
        <p:spPr bwMode="auto">
          <a:xfrm>
            <a:off x="539552" y="1196752"/>
            <a:ext cx="3456384" cy="48891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C:\Users\1\Desktop\аттестация 2015\Свидетельство ИСТОРИЯ Методические указания и контрольные задания для студентов-заочников I курса на базе основного общего образования для технического профиля.pn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323528" y="620688"/>
            <a:ext cx="4076327" cy="57660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4515" name="Picture 3" descr="C:\Users\1\Desktop\аттестация 2015\Свидетельство Презентация Отечественная война 1812 года.pn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screen"/>
          <a:stretch>
            <a:fillRect/>
          </a:stretch>
        </p:blipFill>
        <p:spPr bwMode="auto">
          <a:xfrm>
            <a:off x="5068207" y="1340768"/>
            <a:ext cx="3198585" cy="45259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51920" y="1493912"/>
            <a:ext cx="5482952" cy="1143000"/>
          </a:xfrm>
        </p:spPr>
        <p:txBody>
          <a:bodyPr/>
          <a:lstStyle/>
          <a:p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2012</a:t>
            </a:r>
            <a:br>
              <a:rPr lang="ru-RU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Почётная грамота Совета директоров учреждений НПО и СПО Кемеровской области</a:t>
            </a:r>
            <a:endParaRPr lang="ru-RU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6758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764704"/>
            <a:ext cx="4188006" cy="5892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216510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D:\Информация\Мои рисунки\фото Сю\DSC01454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84576" y="1047464"/>
            <a:ext cx="3851920" cy="25255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69986" name="Заголовок 1"/>
          <p:cNvSpPr>
            <a:spLocks noGrp="1"/>
          </p:cNvSpPr>
          <p:nvPr>
            <p:ph type="title"/>
          </p:nvPr>
        </p:nvSpPr>
        <p:spPr>
          <a:xfrm>
            <a:off x="323528" y="476672"/>
            <a:ext cx="8172450" cy="792088"/>
          </a:xfrm>
        </p:spPr>
        <p:txBody>
          <a:bodyPr>
            <a:normAutofit fontScale="90000"/>
          </a:bodyPr>
          <a:lstStyle/>
          <a:p>
            <a:pPr algn="ctr"/>
            <a:r>
              <a:rPr sz="3200" dirty="0" smtClean="0">
                <a:solidFill>
                  <a:srgbClr val="003300"/>
                </a:solidFill>
              </a:rPr>
              <a:t/>
            </a:r>
            <a:br>
              <a:rPr sz="3200" dirty="0" smtClean="0">
                <a:solidFill>
                  <a:srgbClr val="003300"/>
                </a:solidFill>
              </a:rPr>
            </a:br>
            <a:r>
              <a:rPr sz="3200" dirty="0" smtClean="0">
                <a:solidFill>
                  <a:srgbClr val="003300"/>
                </a:solidFill>
              </a:rPr>
              <a:t/>
            </a:r>
            <a:br>
              <a:rPr sz="3200" dirty="0" smtClean="0">
                <a:solidFill>
                  <a:srgbClr val="003300"/>
                </a:solidFill>
              </a:rPr>
            </a:br>
            <a:r>
              <a:rPr sz="3200" dirty="0" smtClean="0">
                <a:solidFill>
                  <a:srgbClr val="003300"/>
                </a:solidFill>
              </a:rPr>
              <a:t/>
            </a:r>
            <a:br>
              <a:rPr sz="3200" dirty="0" smtClean="0">
                <a:solidFill>
                  <a:srgbClr val="003300"/>
                </a:solidFill>
              </a:rPr>
            </a:br>
            <a:r>
              <a:rPr sz="3200" dirty="0" smtClean="0">
                <a:solidFill>
                  <a:srgbClr val="003300"/>
                </a:solidFill>
              </a:rPr>
              <a:t/>
            </a:r>
            <a:br>
              <a:rPr sz="3200" dirty="0" smtClean="0">
                <a:solidFill>
                  <a:srgbClr val="003300"/>
                </a:solidFill>
              </a:rPr>
            </a:br>
            <a:r>
              <a:rPr lang="ru-RU" sz="32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Классное руководство</a:t>
            </a:r>
            <a:r>
              <a:rPr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dirty="0" smtClean="0">
                <a:latin typeface="Times New Roman" pitchFamily="18" charset="0"/>
                <a:cs typeface="Times New Roman" pitchFamily="18" charset="0"/>
              </a:rPr>
            </a:br>
            <a:endParaRPr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7586" name="Picture 2" descr="G:\Мои рисунки\новый 2014\IMG_3848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08322" y="2996952"/>
            <a:ext cx="5111750" cy="34078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4515" name="Picture 3" descr="G:\Работа\Мои рисунки 1\ТОР\защита\1 этап\IMG_5182.JP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5400092" y="3860372"/>
            <a:ext cx="3420888" cy="22805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2" descr="D:\Информация\Мои рисунки\день здоровья\DSC02547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034482"/>
            <a:ext cx="2655220" cy="199141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41" name="Picture 5" descr="F:\аттестация 2015\RL5A4730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5934405" y="1224136"/>
            <a:ext cx="2958075" cy="44371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4106820" cy="1052736"/>
          </a:xfrm>
        </p:spPr>
        <p:txBody>
          <a:bodyPr/>
          <a:lstStyle/>
          <a:p>
            <a:pPr algn="ctr"/>
            <a:r>
              <a:rPr lang="ru-RU" sz="2800" i="1" dirty="0" smtClean="0">
                <a:latin typeface="Times New Roman" pitchFamily="18" charset="0"/>
                <a:cs typeface="Times New Roman" pitchFamily="18" charset="0"/>
              </a:rPr>
              <a:t>Счастливая мама двух замечательных девочек</a:t>
            </a:r>
            <a:endParaRPr lang="ru-RU" sz="2800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5539" name="Picture 3" descr="G:\Работа\Мои рисунки 1\50 лет КЦ Инской\IMG_5766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screen"/>
          <a:srcRect/>
          <a:stretch/>
        </p:blipFill>
        <p:spPr bwMode="auto">
          <a:xfrm>
            <a:off x="251520" y="1152128"/>
            <a:ext cx="3028135" cy="44644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5538" name="Picture 2" descr="G:\Работа\Мои рисунки 1\1 июня 2014\IMG_4952.JP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3635896" y="1624718"/>
            <a:ext cx="1949959" cy="28123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5540" name="Picture 4" descr="G:\Работа\Мои рисунки 1\госы и дети\101MSDCF\DSC03098.JPG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3344341" y="4625542"/>
            <a:ext cx="2533068" cy="18998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625" y="0"/>
            <a:ext cx="8229600" cy="1285875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2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РЕЗУЛЬТАТИВНОСТЬ ПЕДАГОГИЧЕСКОЙ ДЕЯТЕЛЬНОСТИ</a:t>
            </a:r>
            <a:endParaRPr lang="ru-RU" sz="3200" b="1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67544" y="1052736"/>
          <a:ext cx="8136903" cy="23762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7749"/>
                <a:gridCol w="2037749"/>
                <a:gridCol w="2037749"/>
                <a:gridCol w="2023656"/>
              </a:tblGrid>
              <a:tr h="86753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Учебный год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Показатель по дисциплине 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«История»,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средний 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балл</a:t>
                      </a:r>
                      <a:endParaRPr lang="ru-RU" sz="1400" dirty="0" smtClean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Показатель по  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техникуму,  </a:t>
                      </a: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средний балл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Качество знаний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216883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2010-2011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3,4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3.3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41,5 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32296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2011-2012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3,4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3.3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42,3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32296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2012-2013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3,45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3.4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47,5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32296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2013-2014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3,5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3,4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52,1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32296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2014-2015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3,55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3,4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53</a:t>
                      </a: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467544" y="3501008"/>
          <a:ext cx="8208912" cy="318169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088224"/>
                <a:gridCol w="2088224"/>
                <a:gridCol w="2071147"/>
                <a:gridCol w="1961317"/>
              </a:tblGrid>
              <a:tr h="124743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600" b="1" dirty="0" smtClean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Учебный </a:t>
                      </a:r>
                      <a:r>
                        <a:rPr lang="ru-RU" sz="1600" b="1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1600" b="1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Показатель по дисциплине </a:t>
                      </a:r>
                      <a:r>
                        <a:rPr lang="ru-RU" sz="1600" b="1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«Основы</a:t>
                      </a:r>
                      <a:r>
                        <a:rPr lang="ru-RU" sz="1600" b="1" baseline="0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философии</a:t>
                      </a:r>
                      <a:r>
                        <a:rPr lang="ru-RU" sz="1600" b="1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»,</a:t>
                      </a:r>
                      <a:endParaRPr lang="ru-RU" sz="1600" b="1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средний балл</a:t>
                      </a:r>
                      <a:endParaRPr lang="ru-RU" sz="1600" b="1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Показатель по  </a:t>
                      </a:r>
                      <a:r>
                        <a:rPr lang="ru-RU" sz="1600" b="1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техникуму  </a:t>
                      </a:r>
                      <a:r>
                        <a:rPr lang="ru-RU" sz="1600" b="1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средний балл</a:t>
                      </a:r>
                      <a:endParaRPr lang="ru-RU" sz="1600" b="1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600" b="1" dirty="0" smtClean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Качество </a:t>
                      </a:r>
                      <a:r>
                        <a:rPr lang="ru-RU" sz="1600" b="1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знаний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lang="ru-RU" sz="1600" b="1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rgbClr val="0070C0"/>
                    </a:solidFill>
                  </a:tcPr>
                </a:tc>
              </a:tr>
              <a:tr h="392152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2010-2011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rgbClr val="D0D4E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3,5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rgbClr val="D0D4E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3,5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rgbClr val="D0D4E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55,2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rgbClr val="D0D4E2"/>
                    </a:solidFill>
                  </a:tcPr>
                </a:tc>
              </a:tr>
              <a:tr h="39215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2011-2012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3,5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3,5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55,5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39215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2012-2013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rgbClr val="D0D4E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3,6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rgbClr val="D0D4E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3,6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rgbClr val="D0D4E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68,1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rgbClr val="D0D4E2"/>
                    </a:solidFill>
                  </a:tcPr>
                </a:tc>
              </a:tr>
              <a:tr h="39215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2013-2014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3,8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3,8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75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36565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2014-2015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4,0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4,0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80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0872" y="125760"/>
            <a:ext cx="8229600" cy="1143000"/>
          </a:xfrm>
        </p:spPr>
        <p:txBody>
          <a:bodyPr>
            <a:noAutofit/>
          </a:bodyPr>
          <a:lstStyle/>
          <a:p>
            <a:pPr>
              <a:spcAft>
                <a:spcPts val="0"/>
              </a:spcAft>
            </a:pPr>
            <a:r>
              <a:rPr lang="ru-RU" sz="40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РЕЗУЛЬТАТИВНОСТЬ ПЕДАГОГИЧЕСКОЙ ДЕЯТЕЛЬНОСТИ</a:t>
            </a:r>
            <a:endParaRPr lang="ru-RU" sz="4000" b="1" dirty="0">
              <a:solidFill>
                <a:schemeClr val="accent5">
                  <a:lumMod val="50000"/>
                </a:schemeClr>
              </a:solidFill>
              <a:cs typeface="Times New Roman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3619390587"/>
              </p:ext>
            </p:extLst>
          </p:nvPr>
        </p:nvGraphicFramePr>
        <p:xfrm>
          <a:off x="971600" y="1772816"/>
          <a:ext cx="7581528" cy="40939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xmlns="" val="363417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sz="36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квалификации</a:t>
            </a:r>
            <a:r>
              <a:rPr lang="ru-RU" sz="36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sz="2400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sz="2400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sz="24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2010год- </a:t>
            </a:r>
            <a:r>
              <a:rPr sz="2400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компьютерные</a:t>
            </a:r>
            <a:r>
              <a:rPr sz="24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курсы</a:t>
            </a:r>
            <a:r>
              <a:rPr sz="24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ФГ</a:t>
            </a:r>
            <a:r>
              <a:rPr sz="24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ОУ СПО </a:t>
            </a:r>
            <a:r>
              <a:rPr sz="2400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БлПК</a:t>
            </a:r>
            <a:r>
              <a:rPr sz="24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sz="2400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Свидетельство</a:t>
            </a:r>
            <a:r>
              <a:rPr sz="24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sz="2400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Регистрационный</a:t>
            </a:r>
            <a:r>
              <a:rPr sz="24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номер</a:t>
            </a:r>
            <a:r>
              <a:rPr sz="24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№ 01</a:t>
            </a:r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sz="2400" dirty="0" smtClean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577" name="Picture 1" descr="C:\Users\1\Desktop\аттестация 2015\36.jpe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475656" y="1818994"/>
            <a:ext cx="6153268" cy="44654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Перспективы</a:t>
            </a:r>
            <a:endParaRPr lang="ru-RU" b="1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073427"/>
          </a:xfrm>
        </p:spPr>
        <p:txBody>
          <a:bodyPr/>
          <a:lstStyle/>
          <a:p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Прохождение сертификации свидетельствующей о высоком уровне профессиональной компетентности, обеспечивающий качество педагогической деятельности</a:t>
            </a:r>
          </a:p>
          <a:p>
            <a:pPr>
              <a:buNone/>
            </a:pPr>
            <a:endParaRPr lang="ru-RU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1143000"/>
          </a:xfrm>
        </p:spPr>
        <p:txBody>
          <a:bodyPr/>
          <a:lstStyle/>
          <a:p>
            <a:r>
              <a:rPr lang="ru-RU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квалификации</a:t>
            </a:r>
          </a:p>
        </p:txBody>
      </p:sp>
      <p:pic>
        <p:nvPicPr>
          <p:cNvPr id="60418" name="Picture 2" descr="C:\Users\1\Desktop\аттестация 2015\38.jpe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043608" y="1124744"/>
            <a:ext cx="7134227" cy="52129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1143000"/>
          </a:xfrm>
        </p:spPr>
        <p:txBody>
          <a:bodyPr/>
          <a:lstStyle/>
          <a:p>
            <a:r>
              <a:rPr lang="ru-RU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квалификации</a:t>
            </a:r>
          </a:p>
        </p:txBody>
      </p:sp>
      <p:pic>
        <p:nvPicPr>
          <p:cNvPr id="61442" name="Picture 2" descr="C:\Users\1\Desktop\аттестация 2015\37.jpe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899592" y="1052736"/>
            <a:ext cx="7524328" cy="51822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188641"/>
            <a:ext cx="7920880" cy="648071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sz="3600" dirty="0" smtClean="0">
                <a:solidFill>
                  <a:srgbClr val="7030A0"/>
                </a:solidFill>
              </a:rPr>
              <a:t/>
            </a:r>
            <a:br>
              <a:rPr sz="3600" dirty="0" smtClean="0">
                <a:solidFill>
                  <a:srgbClr val="7030A0"/>
                </a:solidFill>
              </a:rPr>
            </a:br>
            <a:r>
              <a:rPr sz="3600" dirty="0" smtClean="0">
                <a:solidFill>
                  <a:srgbClr val="7030A0"/>
                </a:solidFill>
              </a:rPr>
              <a:t/>
            </a:r>
            <a:br>
              <a:rPr sz="3600" dirty="0" smtClean="0">
                <a:solidFill>
                  <a:srgbClr val="7030A0"/>
                </a:solidFill>
              </a:rPr>
            </a:br>
            <a:r>
              <a:rPr sz="3600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Повышение</a:t>
            </a:r>
            <a:r>
              <a:rPr sz="36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sz="3600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квалификации</a:t>
            </a:r>
            <a:r>
              <a:rPr sz="3600" dirty="0" smtClean="0"/>
              <a:t/>
            </a:r>
            <a:br>
              <a:rPr sz="3600" dirty="0" smtClean="0"/>
            </a:br>
            <a:r>
              <a:rPr dirty="0" smtClean="0">
                <a:solidFill>
                  <a:srgbClr val="7030A0"/>
                </a:solidFill>
              </a:rPr>
              <a:t/>
            </a:r>
            <a:br>
              <a:rPr dirty="0" smtClean="0">
                <a:solidFill>
                  <a:srgbClr val="7030A0"/>
                </a:solidFill>
              </a:rPr>
            </a:br>
            <a:endParaRPr dirty="0" smtClean="0"/>
          </a:p>
        </p:txBody>
      </p:sp>
      <p:pic>
        <p:nvPicPr>
          <p:cNvPr id="23553" name="Picture 1" descr="C:\Users\1\Desktop\аттестация 2015\13.jpe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331640" y="1130372"/>
            <a:ext cx="6940296" cy="23835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3555" name="Picture 3" descr="C:\Users\1\Desktop\аттестация 2015\14.jpe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937688" y="3789040"/>
            <a:ext cx="7440168" cy="24079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611560" y="260648"/>
            <a:ext cx="777686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квалификации</a:t>
            </a:r>
            <a:endParaRPr lang="ru-RU" sz="44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HAGzTPKJNXuuOK4v20iPS7"/>
</p:tagLst>
</file>

<file path=ppt/theme/theme1.xml><?xml version="1.0" encoding="utf-8"?>
<a:theme xmlns:a="http://schemas.openxmlformats.org/drawingml/2006/main" name="Фокина Л. П. Шаблон презентации - 5">
  <a:themeElements>
    <a:clrScheme name="Другая 167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B0F0"/>
      </a:hlink>
      <a:folHlink>
        <a:srgbClr val="0070C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Фокина Л. П. Шаблон презентации - 5</Template>
  <TotalTime>903</TotalTime>
  <Words>1187</Words>
  <Application>Microsoft Office PowerPoint</Application>
  <PresentationFormat>Экран (4:3)</PresentationFormat>
  <Paragraphs>365</Paragraphs>
  <Slides>60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60</vt:i4>
      </vt:variant>
    </vt:vector>
  </HeadingPairs>
  <TitlesOfParts>
    <vt:vector size="61" baseType="lpstr">
      <vt:lpstr>Фокина Л. П. Шаблон презентации - 5</vt:lpstr>
      <vt:lpstr>Слайд 1</vt:lpstr>
      <vt:lpstr>Общие сведения </vt:lpstr>
      <vt:lpstr>Слайд 3</vt:lpstr>
      <vt:lpstr>Слайд 4</vt:lpstr>
      <vt:lpstr> </vt:lpstr>
      <vt:lpstr>Повышение квалификации  2010год- компьютерные курсы.ФГОУ СПО БлПК. Свидетельство. Регистрационный номер № 017</vt:lpstr>
      <vt:lpstr>Повышение квалификации</vt:lpstr>
      <vt:lpstr>Повышение квалификации</vt:lpstr>
      <vt:lpstr>  Повышение квалификации  </vt:lpstr>
      <vt:lpstr>Моя педагогическая концепция</vt:lpstr>
      <vt:lpstr>Участник интернет - сообщества "ПРОФОБРАЗОВАНИЕ"</vt:lpstr>
      <vt:lpstr>Участник интернет-сайта  «Беловский политехнический техникум»</vt:lpstr>
      <vt:lpstr>Участник  сайта ПЦК «Социально-экономических  дисциплин и базисной подготовки»</vt:lpstr>
      <vt:lpstr>Личный сайт интернет-сообщества Мультиурок </vt:lpstr>
      <vt:lpstr>Работа по обобщению и распространению собственного педагогического опыта</vt:lpstr>
      <vt:lpstr>Работа по обобщению и распространению собственного педагогического опыта</vt:lpstr>
      <vt:lpstr>Работа по обобщению и распространению собственного педагогического опыта</vt:lpstr>
      <vt:lpstr>Работа по обобщению и распространению собственного педагогического опыта</vt:lpstr>
      <vt:lpstr>Работа по обобщению и распространению собственного педагогического опыта</vt:lpstr>
      <vt:lpstr>Участие в конкурсе  «Преподаватель года»   1 место</vt:lpstr>
      <vt:lpstr>Участие в областном конкурсе «Преподаватель года – 2011»</vt:lpstr>
      <vt:lpstr>Участие областном конкурсе «Преподаватель года - 2012»</vt:lpstr>
      <vt:lpstr>2011- Открытое внеклассное мероприятие к 50-летию…</vt:lpstr>
      <vt:lpstr>2011- День студента!!!</vt:lpstr>
      <vt:lpstr>Слайд 25</vt:lpstr>
      <vt:lpstr>Слайд 26</vt:lpstr>
      <vt:lpstr>Размещение на сайте http://www.belpk.ru/</vt:lpstr>
      <vt:lpstr>2013- ЛИТЕРАТУРНО- МУЗЫКАЛЬНАЯ КОМПОЗИЦИЯ </vt:lpstr>
      <vt:lpstr>Размещение на сайте http://www.belpk.ru/</vt:lpstr>
      <vt:lpstr>Слайд 30</vt:lpstr>
      <vt:lpstr>Слайд 31</vt:lpstr>
      <vt:lpstr>Слайд 32</vt:lpstr>
      <vt:lpstr>Личный вклад в повышение качества образования </vt:lpstr>
      <vt:lpstr>2012-2015  Организатор городских олимпиад  по истории </vt:lpstr>
      <vt:lpstr>Личный вклад в повышение качества образования </vt:lpstr>
      <vt:lpstr>2012 год – олимпиада  по истории среди 1 курсов колледжа</vt:lpstr>
      <vt:lpstr>2012- Городская олимпиада по истории</vt:lpstr>
      <vt:lpstr>2013 год – Городская олимпиада  по истории </vt:lpstr>
      <vt:lpstr>2015 год – олимпиада  по истории среди 1 курсов техникума</vt:lpstr>
      <vt:lpstr>2015 год – Городская олимпиада  по истории </vt:lpstr>
      <vt:lpstr>Личный вклад в повышение качества образования </vt:lpstr>
      <vt:lpstr>Личный вклад в повышение качества образования </vt:lpstr>
      <vt:lpstr>Личный вклад в повышение качества образования </vt:lpstr>
      <vt:lpstr>2011- научно-практическая конференция по краеведению</vt:lpstr>
      <vt:lpstr>Всероссийский конкурс  «100 лет начала  Первой мировой войны» </vt:lpstr>
      <vt:lpstr>Всероссийский дистанционный конкурс "ЗОЛОТАЯ РЫБКА"</vt:lpstr>
      <vt:lpstr>Всероссийский дистанционный конкурс "ЗОЛОТАЯ РЫБКА"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2012 Почётная грамота Совета директоров учреждений НПО и СПО Кемеровской области</vt:lpstr>
      <vt:lpstr>    Классное руководство </vt:lpstr>
      <vt:lpstr>Счастливая мама двух замечательных девочек</vt:lpstr>
      <vt:lpstr>РЕЗУЛЬТАТИВНОСТЬ ПЕДАГОГИЧЕСКОЙ ДЕЯТЕЛЬНОСТИ</vt:lpstr>
      <vt:lpstr>РЕЗУЛЬТАТИВНОСТЬ ПЕДАГОГИЧЕСКОЙ ДЕЯТЕЛЬНОСТИ</vt:lpstr>
      <vt:lpstr>Перспективы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Портфолио</dc:title>
  <dc:creator>1</dc:creator>
  <cp:lastModifiedBy>DO</cp:lastModifiedBy>
  <cp:revision>118</cp:revision>
  <dcterms:created xsi:type="dcterms:W3CDTF">2015-05-21T08:35:00Z</dcterms:created>
  <dcterms:modified xsi:type="dcterms:W3CDTF">2018-02-28T09:36:44Z</dcterms:modified>
</cp:coreProperties>
</file>