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1" r:id="rId2"/>
    <p:sldId id="258" r:id="rId3"/>
    <p:sldId id="342" r:id="rId4"/>
    <p:sldId id="260" r:id="rId5"/>
    <p:sldId id="261" r:id="rId6"/>
    <p:sldId id="262" r:id="rId7"/>
    <p:sldId id="264" r:id="rId8"/>
    <p:sldId id="265" r:id="rId9"/>
    <p:sldId id="290" r:id="rId10"/>
    <p:sldId id="291" r:id="rId11"/>
    <p:sldId id="293" r:id="rId12"/>
    <p:sldId id="292" r:id="rId13"/>
    <p:sldId id="343" r:id="rId14"/>
    <p:sldId id="344" r:id="rId15"/>
    <p:sldId id="345" r:id="rId16"/>
    <p:sldId id="294" r:id="rId17"/>
    <p:sldId id="346" r:id="rId18"/>
    <p:sldId id="295" r:id="rId19"/>
    <p:sldId id="308" r:id="rId20"/>
    <p:sldId id="325" r:id="rId21"/>
    <p:sldId id="327" r:id="rId22"/>
    <p:sldId id="328" r:id="rId23"/>
    <p:sldId id="329" r:id="rId24"/>
    <p:sldId id="296" r:id="rId25"/>
    <p:sldId id="297" r:id="rId26"/>
    <p:sldId id="298" r:id="rId27"/>
    <p:sldId id="309" r:id="rId28"/>
    <p:sldId id="334" r:id="rId29"/>
    <p:sldId id="335" r:id="rId30"/>
    <p:sldId id="336" r:id="rId31"/>
    <p:sldId id="315" r:id="rId32"/>
    <p:sldId id="331" r:id="rId33"/>
    <p:sldId id="332" r:id="rId34"/>
    <p:sldId id="337" r:id="rId35"/>
    <p:sldId id="338" r:id="rId36"/>
    <p:sldId id="339" r:id="rId37"/>
    <p:sldId id="340" r:id="rId38"/>
    <p:sldId id="299" r:id="rId39"/>
    <p:sldId id="311" r:id="rId40"/>
    <p:sldId id="300" r:id="rId41"/>
    <p:sldId id="301" r:id="rId42"/>
    <p:sldId id="303" r:id="rId43"/>
    <p:sldId id="305" r:id="rId44"/>
    <p:sldId id="307" r:id="rId45"/>
    <p:sldId id="347"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974" y="-4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17.01.2018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17.01.2018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17.01.2018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17.01.2018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17.01.2018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17.01.2018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17.01.2018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686800" cy="1167518"/>
          </a:xfrm>
        </p:spPr>
        <p:txBody>
          <a:bodyPr>
            <a:normAutofit fontScale="90000"/>
          </a:bodyPr>
          <a:lstStyle/>
          <a:p>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
            </a:r>
            <a:br>
              <a:rPr lang="ru-RU" sz="2000" b="1" dirty="0" smtClean="0">
                <a:solidFill>
                  <a:srgbClr val="002060"/>
                </a:solidFill>
              </a:rPr>
            </a:br>
            <a:r>
              <a:rPr lang="ru-RU" sz="1800" b="1" dirty="0" smtClean="0">
                <a:solidFill>
                  <a:srgbClr val="002060"/>
                </a:solidFill>
              </a:rPr>
              <a:t>Государственное </a:t>
            </a:r>
            <a:r>
              <a:rPr lang="ru-RU" sz="1800" b="1" dirty="0">
                <a:solidFill>
                  <a:srgbClr val="002060"/>
                </a:solidFill>
              </a:rPr>
              <a:t>профессиональное образовательное </a:t>
            </a:r>
            <a:r>
              <a:rPr lang="ru-RU" sz="1800" b="1" dirty="0" smtClean="0">
                <a:solidFill>
                  <a:srgbClr val="002060"/>
                </a:solidFill>
              </a:rPr>
              <a:t> учреждение </a:t>
            </a:r>
            <a:r>
              <a:rPr lang="ru-RU" sz="2000" b="1" dirty="0">
                <a:solidFill>
                  <a:srgbClr val="002060"/>
                </a:solidFill>
              </a:rPr>
              <a:t/>
            </a:r>
            <a:br>
              <a:rPr lang="ru-RU" sz="2000" b="1" dirty="0">
                <a:solidFill>
                  <a:srgbClr val="002060"/>
                </a:solidFill>
              </a:rPr>
            </a:br>
            <a:r>
              <a:rPr lang="ru-RU" sz="2000" b="1" dirty="0">
                <a:solidFill>
                  <a:srgbClr val="002060"/>
                </a:solidFill>
              </a:rPr>
              <a:t>«</a:t>
            </a:r>
            <a:r>
              <a:rPr lang="ru-RU" sz="2000" b="1" dirty="0" err="1">
                <a:solidFill>
                  <a:srgbClr val="002060"/>
                </a:solidFill>
              </a:rPr>
              <a:t>Беловский</a:t>
            </a:r>
            <a:r>
              <a:rPr lang="ru-RU" sz="2000" b="1" dirty="0">
                <a:solidFill>
                  <a:srgbClr val="002060"/>
                </a:solidFill>
              </a:rPr>
              <a:t> политехнический техникум»</a:t>
            </a:r>
            <a:r>
              <a:rPr lang="ru-RU" sz="1600" b="1" dirty="0">
                <a:solidFill>
                  <a:srgbClr val="002060"/>
                </a:solidFill>
              </a:rPr>
              <a:t/>
            </a:r>
            <a:br>
              <a:rPr lang="ru-RU" sz="1600" b="1" dirty="0">
                <a:solidFill>
                  <a:srgbClr val="002060"/>
                </a:solidFill>
              </a:rPr>
            </a:br>
            <a:endParaRPr lang="ru-RU" dirty="0"/>
          </a:p>
        </p:txBody>
      </p:sp>
      <p:sp>
        <p:nvSpPr>
          <p:cNvPr id="3" name="Объект 2"/>
          <p:cNvSpPr>
            <a:spLocks noGrp="1"/>
          </p:cNvSpPr>
          <p:nvPr>
            <p:ph idx="1"/>
          </p:nvPr>
        </p:nvSpPr>
        <p:spPr/>
        <p:txBody>
          <a:bodyPr/>
          <a:lstStyle/>
          <a:p>
            <a:pPr marL="0" indent="0" algn="ctr">
              <a:buNone/>
            </a:pPr>
            <a:r>
              <a:rPr lang="ru-RU" sz="3600" b="1" dirty="0" smtClean="0">
                <a:solidFill>
                  <a:srgbClr val="002060"/>
                </a:solidFill>
              </a:rPr>
              <a:t>Портфолио</a:t>
            </a:r>
          </a:p>
          <a:p>
            <a:pPr marL="0" indent="0" algn="ctr">
              <a:buNone/>
            </a:pPr>
            <a:r>
              <a:rPr lang="ru-RU" b="1" dirty="0" err="1" smtClean="0">
                <a:solidFill>
                  <a:srgbClr val="002060"/>
                </a:solidFill>
              </a:rPr>
              <a:t>Сулимовой</a:t>
            </a:r>
            <a:r>
              <a:rPr lang="ru-RU" b="1" dirty="0" smtClean="0">
                <a:solidFill>
                  <a:srgbClr val="002060"/>
                </a:solidFill>
              </a:rPr>
              <a:t> Галины </a:t>
            </a:r>
            <a:r>
              <a:rPr lang="ru-RU" b="1" dirty="0" err="1" smtClean="0">
                <a:solidFill>
                  <a:srgbClr val="002060"/>
                </a:solidFill>
              </a:rPr>
              <a:t>Назаровны</a:t>
            </a:r>
            <a:r>
              <a:rPr lang="ru-RU" b="1" dirty="0" smtClean="0">
                <a:solidFill>
                  <a:srgbClr val="002060"/>
                </a:solidFill>
              </a:rPr>
              <a:t> преподавателя, претендующего на присвоение высшей квалификационной категории  </a:t>
            </a:r>
            <a:endParaRPr lang="ru-RU" b="1" dirty="0">
              <a:solidFill>
                <a:srgbClr val="002060"/>
              </a:solidFill>
            </a:endParaRPr>
          </a:p>
        </p:txBody>
      </p:sp>
      <p:pic>
        <p:nvPicPr>
          <p:cNvPr id="4" name="Picture 5" descr="D:\Изображения\1.png"/>
          <p:cNvPicPr>
            <a:picLocks noChangeAspect="1" noChangeArrowheads="1"/>
          </p:cNvPicPr>
          <p:nvPr/>
        </p:nvPicPr>
        <p:blipFill>
          <a:blip r:embed="rId2" cstate="print"/>
          <a:srcRect/>
          <a:stretch>
            <a:fillRect/>
          </a:stretch>
        </p:blipFill>
        <p:spPr bwMode="auto">
          <a:xfrm>
            <a:off x="683568" y="332656"/>
            <a:ext cx="762000" cy="1016000"/>
          </a:xfrm>
          <a:prstGeom prst="rect">
            <a:avLst/>
          </a:prstGeom>
          <a:noFill/>
        </p:spPr>
      </p:pic>
    </p:spTree>
    <p:extLst>
      <p:ext uri="{BB962C8B-B14F-4D97-AF65-F5344CB8AC3E}">
        <p14:creationId xmlns:p14="http://schemas.microsoft.com/office/powerpoint/2010/main" xmlns="" val="415050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solidFill>
                  <a:schemeClr val="tx2">
                    <a:lumMod val="75000"/>
                  </a:schemeClr>
                </a:solidFill>
              </a:rPr>
              <a:t>Раздел 1. </a:t>
            </a:r>
            <a:r>
              <a:rPr lang="ru-RU" sz="2000" b="1" dirty="0" smtClean="0">
                <a:solidFill>
                  <a:schemeClr val="tx2">
                    <a:lumMod val="75000"/>
                  </a:schemeClr>
                </a:solidFill>
              </a:rPr>
              <a:t>Достижение </a:t>
            </a:r>
            <a:r>
              <a:rPr lang="ru-RU" sz="2000" b="1" dirty="0">
                <a:solidFill>
                  <a:schemeClr val="tx2">
                    <a:lumMod val="75000"/>
                  </a:schemeClr>
                </a:solidFill>
              </a:rPr>
              <a:t>обучающимися положительных результатов освоения образовательных программ по итогам мониторинга системы образования, проводимого в порядке, установленном постановлением Правительства Российской Федерации от 5 августа 2013 г. №662</a:t>
            </a:r>
          </a:p>
        </p:txBody>
      </p:sp>
      <p:pic>
        <p:nvPicPr>
          <p:cNvPr id="4" name="Picture 2" descr="C:\Users\админ\Desktop\скана Новая папка\Image5.bmp"/>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1157382" y="1700808"/>
            <a:ext cx="7317039" cy="43204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9397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chemeClr val="tx2">
                    <a:lumMod val="75000"/>
                  </a:schemeClr>
                </a:solidFill>
              </a:rPr>
              <a:t>Раздел 1.Результаты </a:t>
            </a:r>
            <a:r>
              <a:rPr lang="ru-RU" sz="2400" b="1" dirty="0">
                <a:solidFill>
                  <a:schemeClr val="tx2">
                    <a:lumMod val="75000"/>
                  </a:schemeClr>
                </a:solidFill>
              </a:rPr>
              <a:t>мониторинга  «Трудоустройство выпускников»</a:t>
            </a:r>
          </a:p>
        </p:txBody>
      </p:sp>
      <p:pic>
        <p:nvPicPr>
          <p:cNvPr id="4" name="Picture 2" descr="C:\Users\админ\Desktop\скана Новая папка\Image2.bmp"/>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1375563" y="1600200"/>
            <a:ext cx="6392873"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72564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Autofit/>
          </a:bodyPr>
          <a:lstStyle/>
          <a:p>
            <a:r>
              <a:rPr lang="ru-RU" sz="2400" b="1" dirty="0" smtClean="0">
                <a:solidFill>
                  <a:schemeClr val="tx2">
                    <a:lumMod val="75000"/>
                  </a:schemeClr>
                </a:solidFill>
              </a:rPr>
              <a:t>Раздел 1. </a:t>
            </a:r>
            <a:r>
              <a:rPr lang="ru-RU" sz="2000" b="1" dirty="0" smtClean="0">
                <a:solidFill>
                  <a:schemeClr val="tx2">
                    <a:lumMod val="75000"/>
                  </a:schemeClr>
                </a:solidFill>
              </a:rPr>
              <a:t>Положительные </a:t>
            </a:r>
            <a:r>
              <a:rPr lang="ru-RU" sz="2000" b="1" dirty="0">
                <a:solidFill>
                  <a:schemeClr val="tx2">
                    <a:lumMod val="75000"/>
                  </a:schemeClr>
                </a:solidFill>
              </a:rPr>
              <a:t>результаты участия обучающихся в российских и международных тестированиях знаний, конкурсах и олимпиадах, а также в иных аналогичных мероприятиях</a:t>
            </a:r>
          </a:p>
        </p:txBody>
      </p:sp>
      <p:sp>
        <p:nvSpPr>
          <p:cNvPr id="3" name="Объект 2"/>
          <p:cNvSpPr>
            <a:spLocks noGrp="1"/>
          </p:cNvSpPr>
          <p:nvPr>
            <p:ph idx="1"/>
          </p:nvPr>
        </p:nvSpPr>
        <p:spPr/>
        <p:txBody>
          <a:bodyPr/>
          <a:lstStyle/>
          <a:p>
            <a:endParaRPr lang="ru-RU" dirty="0"/>
          </a:p>
        </p:txBody>
      </p:sp>
      <p:pic>
        <p:nvPicPr>
          <p:cNvPr id="2050" name="Picture 2" descr="C:\Users\админ\Desktop\скана Новая папка\Image3.bmp"/>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39552" y="1772815"/>
            <a:ext cx="8064895" cy="43012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10925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t>Межрегиональная олимпиада по направлению «Обогащение полезных ископаемых»</a:t>
            </a:r>
          </a:p>
        </p:txBody>
      </p:sp>
      <p:pic>
        <p:nvPicPr>
          <p:cNvPr id="3075" name="Picture 3" descr="D:\Олимпиада Петрова А.С+Сулимова Г,Н\Олимпиада 30.11-1.12.2016\IMG_20161201_203711.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0553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002060"/>
                </a:solidFill>
              </a:rPr>
              <a:t>Межрегиональная олимпиада по направлению «Обогащение полезных ископаемых»</a:t>
            </a:r>
          </a:p>
        </p:txBody>
      </p:sp>
      <p:pic>
        <p:nvPicPr>
          <p:cNvPr id="4098" name="Picture 2" descr="D:\Олимпиада Петрова А.С+Сулимова Г,Н\Олимпиада 30.11-1.12.2016\IMG_20161201_124752.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1265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656184"/>
          </a:xfrm>
        </p:spPr>
        <p:txBody>
          <a:bodyPr>
            <a:normAutofit fontScale="90000"/>
          </a:bodyPr>
          <a:lstStyle/>
          <a:p>
            <a:r>
              <a:rPr lang="ru-RU" sz="2700" b="1" dirty="0">
                <a:solidFill>
                  <a:srgbClr val="002060"/>
                </a:solidFill>
              </a:rPr>
              <a:t>Территориальная олимпиада</a:t>
            </a:r>
            <a:br>
              <a:rPr lang="ru-RU" sz="2700" b="1" dirty="0">
                <a:solidFill>
                  <a:srgbClr val="002060"/>
                </a:solidFill>
              </a:rPr>
            </a:br>
            <a:r>
              <a:rPr lang="ru-RU" sz="2700" b="1" dirty="0">
                <a:solidFill>
                  <a:srgbClr val="002060"/>
                </a:solidFill>
              </a:rPr>
              <a:t>«Правовое обеспечение профессиональной деятельности» ГПОУ </a:t>
            </a:r>
            <a:br>
              <a:rPr lang="ru-RU" sz="2700" b="1" dirty="0">
                <a:solidFill>
                  <a:srgbClr val="002060"/>
                </a:solidFill>
              </a:rPr>
            </a:br>
            <a:r>
              <a:rPr lang="ru-RU" sz="2700" b="1" dirty="0">
                <a:solidFill>
                  <a:srgbClr val="002060"/>
                </a:solidFill>
              </a:rPr>
              <a:t>« Ленинск-Кузнецкий политехнический техникум»</a:t>
            </a:r>
            <a:r>
              <a:rPr lang="ru-RU" sz="2800" dirty="0"/>
              <a:t/>
            </a:r>
            <a:br>
              <a:rPr lang="ru-RU" sz="2800" dirty="0"/>
            </a:br>
            <a:endParaRPr lang="ru-RU" sz="2800" dirty="0"/>
          </a:p>
        </p:txBody>
      </p:sp>
      <p:pic>
        <p:nvPicPr>
          <p:cNvPr id="5122" name="Picture 2" descr="C:\Users\админ\Desktop\Новая папка удостов\Image4.bmp"/>
          <p:cNvPicPr>
            <a:picLocks noGrp="1" noChangeAspect="1" noChangeArrowheads="1"/>
          </p:cNvPicPr>
          <p:nvPr>
            <p:ph sz="half"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457200" y="2060849"/>
            <a:ext cx="4038600" cy="3266326"/>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админ\Desktop\Новая папка удостов\Image5.bmp"/>
          <p:cNvPicPr>
            <a:picLocks noGrp="1" noChangeAspect="1" noChangeArrowheads="1"/>
          </p:cNvPicPr>
          <p:nvPr>
            <p:ph sz="half" idx="2"/>
          </p:nvPr>
        </p:nvPicPr>
        <p:blipFill>
          <a:blip r:embed="rId3" cstate="email">
            <a:extLst>
              <a:ext uri="{28A0092B-C50C-407E-A947-70E740481C1C}">
                <a14:useLocalDpi xmlns:a14="http://schemas.microsoft.com/office/drawing/2010/main" xmlns="" val="0"/>
              </a:ext>
            </a:extLst>
          </a:blip>
          <a:srcRect/>
          <a:stretch>
            <a:fillRect/>
          </a:stretch>
        </p:blipFill>
        <p:spPr bwMode="auto">
          <a:xfrm>
            <a:off x="4648200" y="2060848"/>
            <a:ext cx="4038600" cy="32461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0302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03232" cy="1282154"/>
          </a:xfrm>
        </p:spPr>
        <p:txBody>
          <a:bodyPr>
            <a:normAutofit fontScale="90000"/>
          </a:bodyPr>
          <a:lstStyle/>
          <a:p>
            <a:r>
              <a:rPr lang="ru-RU" sz="2000" b="1" dirty="0" smtClean="0">
                <a:solidFill>
                  <a:schemeClr val="tx2">
                    <a:lumMod val="75000"/>
                  </a:schemeClr>
                </a:solidFill>
              </a:rPr>
              <a:t>Раздел 1.Выявление </a:t>
            </a:r>
            <a:r>
              <a:rPr lang="ru-RU" sz="2000" b="1" dirty="0">
                <a:solidFill>
                  <a:schemeClr val="tx2">
                    <a:lumMod val="75000"/>
                  </a:schemeClr>
                </a:solidFill>
              </a:rPr>
              <a:t>и развитие способностей обучающихся к научной (интеллектуальной), творческой, физкультурно-спортивной деятельности, а также их участие в олимпиадах, конкурсах, фестивалях, </a:t>
            </a:r>
            <a:r>
              <a:rPr lang="ru-RU" sz="2000" b="1" dirty="0" smtClean="0">
                <a:solidFill>
                  <a:schemeClr val="tx2">
                    <a:lumMod val="75000"/>
                  </a:schemeClr>
                </a:solidFill>
              </a:rPr>
              <a:t>соревнованиях</a:t>
            </a:r>
            <a:endParaRPr lang="ru-RU" sz="2000" b="1" dirty="0">
              <a:solidFill>
                <a:schemeClr val="tx2">
                  <a:lumMod val="75000"/>
                </a:schemeClr>
              </a:solidFill>
            </a:endParaRPr>
          </a:p>
        </p:txBody>
      </p:sp>
      <p:pic>
        <p:nvPicPr>
          <p:cNvPr id="4" name="Picture 2" descr="C:\Users\админ\Desktop\скана Новая папка\Image1.bmp"/>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899592" y="1412776"/>
            <a:ext cx="7560839" cy="43204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513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512168"/>
          </a:xfrm>
        </p:spPr>
        <p:txBody>
          <a:bodyPr>
            <a:noAutofit/>
          </a:bodyPr>
          <a:lstStyle/>
          <a:p>
            <a:r>
              <a:rPr lang="ru-RU" sz="2400" b="1" dirty="0" smtClean="0">
                <a:solidFill>
                  <a:srgbClr val="002060"/>
                </a:solidFill>
              </a:rPr>
              <a:t>Раздел3.Выявление </a:t>
            </a:r>
            <a:r>
              <a:rPr lang="ru-RU" sz="2400" b="1" dirty="0">
                <a:solidFill>
                  <a:srgbClr val="002060"/>
                </a:solidFill>
              </a:rPr>
              <a:t>и развитие способностей обучающихся к научной (интеллектуальной), творческой, физкультурно-спортивной деятельности, а также их участие в олимпиадах, конкурсах, фестивалях, </a:t>
            </a:r>
            <a:r>
              <a:rPr lang="ru-RU" sz="2400" b="1" dirty="0" smtClean="0">
                <a:solidFill>
                  <a:srgbClr val="002060"/>
                </a:solidFill>
              </a:rPr>
              <a:t>соревнованиях</a:t>
            </a:r>
            <a:endParaRPr lang="ru-RU" sz="2400" b="1" dirty="0">
              <a:solidFill>
                <a:srgbClr val="002060"/>
              </a:solidFill>
            </a:endParaRPr>
          </a:p>
        </p:txBody>
      </p:sp>
      <p:pic>
        <p:nvPicPr>
          <p:cNvPr id="6146" name="Picture 2" descr="C:\Users\админ\Desktop\Новая папка удостов\Image6.bmp"/>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1539234" y="1668617"/>
            <a:ext cx="6705174" cy="48519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0777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9916"/>
          </a:xfrm>
        </p:spPr>
        <p:txBody>
          <a:bodyPr>
            <a:noAutofit/>
          </a:bodyPr>
          <a:lstStyle/>
          <a:p>
            <a:r>
              <a:rPr lang="ru-RU" sz="2000" b="1" dirty="0" smtClean="0">
                <a:solidFill>
                  <a:schemeClr val="tx2">
                    <a:lumMod val="75000"/>
                  </a:schemeClr>
                </a:solidFill>
              </a:rPr>
              <a:t>Раздел 4. Личный </a:t>
            </a:r>
            <a:r>
              <a:rPr lang="ru-RU" sz="2000" b="1" dirty="0">
                <a:solidFill>
                  <a:schemeClr val="tx2">
                    <a:lumMod val="75000"/>
                  </a:schemeClr>
                </a:solidFill>
              </a:rPr>
              <a:t>вклад в повышение качества образования, совершенствование методов обучения и воспитания, и продуктивное использование новых образовательных технологий, транслирование в педагогических коллективах опыта практических результатов своей профессиональной деятельности, в том числе экспериментальной и инновационной. </a:t>
            </a:r>
          </a:p>
        </p:txBody>
      </p:sp>
      <p:sp>
        <p:nvSpPr>
          <p:cNvPr id="3" name="Объект 2"/>
          <p:cNvSpPr>
            <a:spLocks noGrp="1"/>
          </p:cNvSpPr>
          <p:nvPr>
            <p:ph idx="1"/>
          </p:nvPr>
        </p:nvSpPr>
        <p:spPr>
          <a:xfrm>
            <a:off x="457200" y="2214554"/>
            <a:ext cx="8229600" cy="3911609"/>
          </a:xfrm>
        </p:spPr>
        <p:txBody>
          <a:bodyPr>
            <a:noAutofit/>
          </a:bodyPr>
          <a:lstStyle/>
          <a:p>
            <a:pPr>
              <a:buNone/>
            </a:pPr>
            <a:r>
              <a:rPr lang="ru-RU" sz="3600" i="1" dirty="0" smtClean="0">
                <a:solidFill>
                  <a:schemeClr val="tx2">
                    <a:lumMod val="75000"/>
                  </a:schemeClr>
                </a:solidFill>
              </a:rPr>
              <a:t>Применяю  </a:t>
            </a:r>
            <a:r>
              <a:rPr lang="ru-RU" sz="3600" i="1" dirty="0">
                <a:solidFill>
                  <a:schemeClr val="tx2">
                    <a:lumMod val="75000"/>
                  </a:schemeClr>
                </a:solidFill>
              </a:rPr>
              <a:t>современные педагогические </a:t>
            </a:r>
            <a:r>
              <a:rPr lang="ru-RU" sz="3600" i="1" dirty="0" smtClean="0">
                <a:solidFill>
                  <a:schemeClr val="tx2">
                    <a:lumMod val="75000"/>
                  </a:schemeClr>
                </a:solidFill>
              </a:rPr>
              <a:t>технологии:</a:t>
            </a:r>
          </a:p>
          <a:p>
            <a:pPr>
              <a:buFont typeface="Wingdings" pitchFamily="2" charset="2"/>
              <a:buChar char="§"/>
            </a:pPr>
            <a:r>
              <a:rPr lang="ru-RU" sz="3600" dirty="0" smtClean="0">
                <a:solidFill>
                  <a:schemeClr val="tx2">
                    <a:lumMod val="75000"/>
                  </a:schemeClr>
                </a:solidFill>
              </a:rPr>
              <a:t>интерактивную </a:t>
            </a:r>
            <a:r>
              <a:rPr lang="ru-RU" sz="3600" dirty="0">
                <a:solidFill>
                  <a:schemeClr val="tx2">
                    <a:lumMod val="75000"/>
                  </a:schemeClr>
                </a:solidFill>
              </a:rPr>
              <a:t>технологию обучения </a:t>
            </a:r>
            <a:endParaRPr lang="ru-RU" sz="3600" dirty="0" smtClean="0">
              <a:solidFill>
                <a:schemeClr val="tx2">
                  <a:lumMod val="75000"/>
                </a:schemeClr>
              </a:solidFill>
            </a:endParaRPr>
          </a:p>
          <a:p>
            <a:pPr>
              <a:buFont typeface="Wingdings" pitchFamily="2" charset="2"/>
              <a:buChar char="§"/>
            </a:pPr>
            <a:r>
              <a:rPr lang="ru-RU" sz="3600" dirty="0" smtClean="0">
                <a:solidFill>
                  <a:schemeClr val="tx2">
                    <a:lumMod val="75000"/>
                  </a:schemeClr>
                </a:solidFill>
              </a:rPr>
              <a:t>ИК </a:t>
            </a:r>
            <a:r>
              <a:rPr lang="ru-RU" sz="3600" dirty="0">
                <a:solidFill>
                  <a:schemeClr val="tx2">
                    <a:lumMod val="75000"/>
                  </a:schemeClr>
                </a:solidFill>
              </a:rPr>
              <a:t>- </a:t>
            </a:r>
            <a:r>
              <a:rPr lang="ru-RU" sz="3600" dirty="0" smtClean="0">
                <a:solidFill>
                  <a:schemeClr val="tx2">
                    <a:lumMod val="75000"/>
                  </a:schemeClr>
                </a:solidFill>
              </a:rPr>
              <a:t>технологию</a:t>
            </a:r>
            <a:endParaRPr lang="ru-RU" sz="3600" dirty="0">
              <a:solidFill>
                <a:schemeClr val="tx2">
                  <a:lumMod val="75000"/>
                </a:schemeClr>
              </a:solidFill>
            </a:endParaRPr>
          </a:p>
        </p:txBody>
      </p:sp>
    </p:spTree>
    <p:extLst>
      <p:ext uri="{BB962C8B-B14F-4D97-AF65-F5344CB8AC3E}">
        <p14:creationId xmlns:p14="http://schemas.microsoft.com/office/powerpoint/2010/main" xmlns="" val="3085736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7504" y="384175"/>
            <a:ext cx="3210550" cy="23967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283969" y="408585"/>
            <a:ext cx="3456384" cy="2594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2511" y="3011917"/>
            <a:ext cx="3338040" cy="2505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175957" y="3140968"/>
            <a:ext cx="3672408" cy="27562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30646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142984"/>
            <a:ext cx="7772400" cy="5238343"/>
          </a:xfrm>
        </p:spPr>
        <p:txBody>
          <a:bodyPr>
            <a:normAutofit/>
          </a:bodyPr>
          <a:lstStyle/>
          <a:p>
            <a:pPr marL="457200" lvl="0" indent="-457200">
              <a:spcBef>
                <a:spcPct val="20000"/>
              </a:spcBef>
            </a:pPr>
            <a:r>
              <a:rPr lang="ru-RU" sz="3200" cap="none" dirty="0" smtClean="0">
                <a:solidFill>
                  <a:srgbClr val="002060"/>
                </a:solidFill>
                <a:latin typeface="Arial" pitchFamily="34" charset="0"/>
                <a:ea typeface="+mn-ea"/>
                <a:cs typeface="Arial" pitchFamily="34" charset="0"/>
              </a:rPr>
              <a:t>     </a:t>
            </a:r>
            <a:r>
              <a:rPr lang="ru-RU" sz="2000" cap="none" dirty="0" smtClean="0">
                <a:solidFill>
                  <a:srgbClr val="002060"/>
                </a:solidFill>
                <a:latin typeface="Arial" pitchFamily="34" charset="0"/>
                <a:ea typeface="+mn-ea"/>
                <a:cs typeface="Arial" pitchFamily="34" charset="0"/>
              </a:rPr>
              <a:t>Визитная карточка</a:t>
            </a:r>
            <a:r>
              <a:rPr lang="ru-RU" sz="1800" cap="none" dirty="0" smtClean="0">
                <a:solidFill>
                  <a:srgbClr val="002060"/>
                </a:solidFill>
                <a:latin typeface="Arial" pitchFamily="34" charset="0"/>
                <a:ea typeface="+mn-ea"/>
                <a:cs typeface="Arial" pitchFamily="34" charset="0"/>
              </a:rPr>
              <a:t/>
            </a:r>
            <a:br>
              <a:rPr lang="ru-RU" sz="1800" cap="none" dirty="0" smtClean="0">
                <a:solidFill>
                  <a:srgbClr val="002060"/>
                </a:solidFill>
                <a:latin typeface="Arial" pitchFamily="34" charset="0"/>
                <a:ea typeface="+mn-ea"/>
                <a:cs typeface="Arial" pitchFamily="34" charset="0"/>
              </a:rPr>
            </a:br>
            <a:r>
              <a:rPr lang="ru-RU" sz="1800" cap="none" dirty="0" smtClean="0">
                <a:solidFill>
                  <a:srgbClr val="002060"/>
                </a:solidFill>
                <a:latin typeface="Arial" pitchFamily="34" charset="0"/>
                <a:ea typeface="+mn-ea"/>
                <a:cs typeface="Arial" pitchFamily="34" charset="0"/>
              </a:rPr>
              <a:t/>
            </a:r>
            <a:br>
              <a:rPr lang="ru-RU" sz="1800" cap="none" dirty="0" smtClean="0">
                <a:solidFill>
                  <a:srgbClr val="002060"/>
                </a:solidFill>
                <a:latin typeface="Arial" pitchFamily="34" charset="0"/>
                <a:ea typeface="+mn-ea"/>
                <a:cs typeface="Arial" pitchFamily="34" charset="0"/>
              </a:rPr>
            </a:br>
            <a:r>
              <a:rPr lang="ru-RU" sz="2000" i="1" cap="none" dirty="0" smtClean="0">
                <a:solidFill>
                  <a:srgbClr val="002060"/>
                </a:solidFill>
                <a:latin typeface="Arial" pitchFamily="34" charset="0"/>
                <a:ea typeface="+mn-ea"/>
                <a:cs typeface="Arial" pitchFamily="34" charset="0"/>
              </a:rPr>
              <a:t>Раздел1</a:t>
            </a:r>
            <a:r>
              <a:rPr lang="ru-RU" sz="2000" cap="none" dirty="0" smtClean="0">
                <a:solidFill>
                  <a:srgbClr val="002060"/>
                </a:solidFill>
                <a:latin typeface="Arial" pitchFamily="34" charset="0"/>
                <a:ea typeface="+mn-ea"/>
                <a:cs typeface="Arial" pitchFamily="34" charset="0"/>
              </a:rPr>
              <a:t>. </a:t>
            </a:r>
            <a:r>
              <a:rPr lang="ru-RU" sz="2000" cap="none" dirty="0">
                <a:solidFill>
                  <a:srgbClr val="002060"/>
                </a:solidFill>
                <a:latin typeface="Arial" pitchFamily="34" charset="0"/>
                <a:ea typeface="+mn-ea"/>
                <a:cs typeface="Arial" pitchFamily="34" charset="0"/>
              </a:rPr>
              <a:t>Достижение обучающимися положительной динамики результатов освоения образовательных программ по итогам мониторингов, проводимых образовательной </a:t>
            </a:r>
            <a:r>
              <a:rPr lang="ru-RU" sz="2000" cap="none" dirty="0" smtClean="0">
                <a:solidFill>
                  <a:srgbClr val="002060"/>
                </a:solidFill>
                <a:latin typeface="Arial" pitchFamily="34" charset="0"/>
                <a:ea typeface="+mn-ea"/>
                <a:cs typeface="Arial" pitchFamily="34" charset="0"/>
              </a:rPr>
              <a:t>организацией</a:t>
            </a:r>
            <a:br>
              <a:rPr lang="ru-RU" sz="2000" cap="none" dirty="0" smtClean="0">
                <a:solidFill>
                  <a:srgbClr val="002060"/>
                </a:solidFill>
                <a:latin typeface="Arial" pitchFamily="34" charset="0"/>
                <a:ea typeface="+mn-ea"/>
                <a:cs typeface="Arial" pitchFamily="34" charset="0"/>
              </a:rPr>
            </a:br>
            <a:r>
              <a:rPr lang="ru-RU" sz="2000" cap="none" dirty="0" smtClean="0">
                <a:solidFill>
                  <a:srgbClr val="002060"/>
                </a:solidFill>
                <a:latin typeface="Arial" pitchFamily="34" charset="0"/>
                <a:ea typeface="+mn-ea"/>
                <a:cs typeface="Arial" pitchFamily="34" charset="0"/>
              </a:rPr>
              <a:t/>
            </a:r>
            <a:br>
              <a:rPr lang="ru-RU" sz="2000" cap="none" dirty="0" smtClean="0">
                <a:solidFill>
                  <a:srgbClr val="002060"/>
                </a:solidFill>
                <a:latin typeface="Arial" pitchFamily="34" charset="0"/>
                <a:ea typeface="+mn-ea"/>
                <a:cs typeface="Arial" pitchFamily="34" charset="0"/>
              </a:rPr>
            </a:br>
            <a:r>
              <a:rPr lang="ru-RU" sz="2000" i="1" cap="none" dirty="0" smtClean="0">
                <a:solidFill>
                  <a:srgbClr val="002060"/>
                </a:solidFill>
                <a:latin typeface="Arial" pitchFamily="34" charset="0"/>
                <a:ea typeface="+mn-ea"/>
                <a:cs typeface="Arial" pitchFamily="34" charset="0"/>
              </a:rPr>
              <a:t>Раздел2 </a:t>
            </a:r>
            <a:r>
              <a:rPr lang="ru-RU" sz="2000" cap="none" dirty="0" smtClean="0">
                <a:solidFill>
                  <a:srgbClr val="002060"/>
                </a:solidFill>
                <a:latin typeface="Arial" pitchFamily="34" charset="0"/>
                <a:ea typeface="+mn-ea"/>
                <a:cs typeface="Arial" pitchFamily="34" charset="0"/>
              </a:rPr>
              <a:t>.Достижение </a:t>
            </a:r>
            <a:r>
              <a:rPr lang="ru-RU" sz="2000" cap="none" dirty="0">
                <a:solidFill>
                  <a:srgbClr val="002060"/>
                </a:solidFill>
                <a:latin typeface="Arial" pitchFamily="34" charset="0"/>
                <a:ea typeface="+mn-ea"/>
                <a:cs typeface="Arial" pitchFamily="34" charset="0"/>
              </a:rPr>
              <a:t>обучающимися положительных результатов освоения образовательных программ по итогам мониторинга системы образования, проводимого в порядке, установленном постановлением Правительства Российской Федерации от 5 августа 2013 г. №662</a:t>
            </a:r>
            <a:br>
              <a:rPr lang="ru-RU" sz="2000" cap="none" dirty="0">
                <a:solidFill>
                  <a:srgbClr val="002060"/>
                </a:solidFill>
                <a:latin typeface="Arial" pitchFamily="34" charset="0"/>
                <a:ea typeface="+mn-ea"/>
                <a:cs typeface="Arial" pitchFamily="34" charset="0"/>
              </a:rPr>
            </a:br>
            <a:endParaRPr lang="ru-RU" sz="2000" dirty="0"/>
          </a:p>
        </p:txBody>
      </p:sp>
      <p:sp>
        <p:nvSpPr>
          <p:cNvPr id="3" name="Текст 2"/>
          <p:cNvSpPr>
            <a:spLocks noGrp="1"/>
          </p:cNvSpPr>
          <p:nvPr>
            <p:ph type="body" idx="1"/>
          </p:nvPr>
        </p:nvSpPr>
        <p:spPr>
          <a:xfrm>
            <a:off x="722313" y="404665"/>
            <a:ext cx="7772400" cy="666881"/>
          </a:xfrm>
        </p:spPr>
        <p:txBody>
          <a:bodyPr>
            <a:normAutofit fontScale="85000" lnSpcReduction="20000"/>
          </a:bodyPr>
          <a:lstStyle/>
          <a:p>
            <a:pPr algn="ctr"/>
            <a:endParaRPr lang="ru-RU" sz="2400" b="1" dirty="0" smtClean="0">
              <a:solidFill>
                <a:srgbClr val="002060"/>
              </a:solidFill>
              <a:latin typeface="Arial" pitchFamily="34" charset="0"/>
              <a:cs typeface="Arial" pitchFamily="34" charset="0"/>
            </a:endParaRPr>
          </a:p>
          <a:p>
            <a:pPr algn="ctr"/>
            <a:r>
              <a:rPr lang="ru-RU" sz="2400" b="1" dirty="0" smtClean="0">
                <a:solidFill>
                  <a:srgbClr val="002060"/>
                </a:solidFill>
                <a:latin typeface="Arial" pitchFamily="34" charset="0"/>
                <a:cs typeface="Arial" pitchFamily="34" charset="0"/>
              </a:rPr>
              <a:t>Содержание</a:t>
            </a:r>
            <a:endParaRPr lang="ru-RU" sz="2400" dirty="0" smtClean="0"/>
          </a:p>
          <a:p>
            <a:pPr algn="ctr"/>
            <a:endParaRPr lang="ru-RU" sz="2400" dirty="0"/>
          </a:p>
        </p:txBody>
      </p:sp>
    </p:spTree>
    <p:extLst>
      <p:ext uri="{BB962C8B-B14F-4D97-AF65-F5344CB8AC3E}">
        <p14:creationId xmlns:p14="http://schemas.microsoft.com/office/powerpoint/2010/main" xmlns="" val="955432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админ\Desktop\фото встреча с работадателем\20170303_144453.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20080" y="685800"/>
            <a:ext cx="7212293" cy="4327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2513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админ\Desktop\фото встреча с работадателем\20170412_101120.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51520" y="764704"/>
            <a:ext cx="3672408" cy="4995936"/>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Users\админ\Desktop\фото встреча с работадателем\20170412_101133.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644008" y="548680"/>
            <a:ext cx="3888432" cy="52119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5233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админ\Desktop\фото встреча с работадателем\20170412_101214.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67544" y="764704"/>
            <a:ext cx="3306634" cy="4896544"/>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админ\Desktop\фото встреча с работадателем\20170412_101204.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560912" y="534988"/>
            <a:ext cx="3456384" cy="53559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68650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админ\Desktop\фото встреча с работадателем\20170217_144509.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11560" y="685800"/>
            <a:ext cx="7920880" cy="5486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2447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39850"/>
          </a:xfrm>
        </p:spPr>
        <p:txBody>
          <a:bodyPr>
            <a:noAutofit/>
          </a:bodyPr>
          <a:lstStyle/>
          <a:p>
            <a:r>
              <a:rPr lang="ru-RU" sz="1800" b="1" dirty="0">
                <a:solidFill>
                  <a:schemeClr val="tx2">
                    <a:lumMod val="75000"/>
                  </a:schemeClr>
                </a:solidFill>
              </a:rPr>
              <a:t>Раздел 4. Личный вклад в повышение качества образования, совершенствование методов обучения и воспитания, и продуктивное использование новых образовательных технологий, транслирование в педагогических коллективах опыта практических результатов своей профессиональной деятельности, в том числе экспериментальной и инновационной. </a:t>
            </a:r>
          </a:p>
        </p:txBody>
      </p:sp>
      <p:sp>
        <p:nvSpPr>
          <p:cNvPr id="3" name="Объект 2"/>
          <p:cNvSpPr>
            <a:spLocks noGrp="1"/>
          </p:cNvSpPr>
          <p:nvPr>
            <p:ph idx="1"/>
          </p:nvPr>
        </p:nvSpPr>
        <p:spPr>
          <a:xfrm>
            <a:off x="457200" y="2071678"/>
            <a:ext cx="8229600" cy="4054485"/>
          </a:xfrm>
        </p:spPr>
        <p:txBody>
          <a:bodyPr>
            <a:normAutofit fontScale="92500" lnSpcReduction="10000"/>
          </a:bodyPr>
          <a:lstStyle/>
          <a:p>
            <a:pPr marL="457200" indent="-457200">
              <a:buFont typeface="+mj-lt"/>
              <a:buAutoNum type="arabicPeriod"/>
            </a:pPr>
            <a:r>
              <a:rPr lang="ru-RU" sz="1900" b="1" dirty="0" smtClean="0">
                <a:solidFill>
                  <a:schemeClr val="tx2">
                    <a:lumMod val="75000"/>
                  </a:schemeClr>
                </a:solidFill>
              </a:rPr>
              <a:t>Создана </a:t>
            </a:r>
            <a:r>
              <a:rPr lang="ru-RU" sz="1900" b="1" dirty="0">
                <a:solidFill>
                  <a:schemeClr val="tx2">
                    <a:lumMod val="75000"/>
                  </a:schemeClr>
                </a:solidFill>
              </a:rPr>
              <a:t>лаборатория «Технологии  обогащения полезных ископаемых, процессов и аппаратов обогатительных фабрик», оснащенная  в соответствии с требованиями ФГОС наглядными пособиями, макетами, комплектами заданий для самостоятельной работы студентов, моделями современного обогатительного оборудования. </a:t>
            </a:r>
            <a:endParaRPr lang="ru-RU" sz="1900" b="1" dirty="0" smtClean="0">
              <a:solidFill>
                <a:schemeClr val="tx2">
                  <a:lumMod val="75000"/>
                </a:schemeClr>
              </a:solidFill>
            </a:endParaRPr>
          </a:p>
          <a:p>
            <a:pPr marL="457200" indent="-457200">
              <a:buFont typeface="+mj-lt"/>
              <a:buAutoNum type="arabicPeriod"/>
            </a:pPr>
            <a:r>
              <a:rPr lang="ru-RU" sz="1900" b="1" dirty="0" smtClean="0">
                <a:solidFill>
                  <a:schemeClr val="tx2">
                    <a:lumMod val="75000"/>
                  </a:schemeClr>
                </a:solidFill>
              </a:rPr>
              <a:t>Совместно </a:t>
            </a:r>
            <a:r>
              <a:rPr lang="ru-RU" sz="1900" b="1" dirty="0">
                <a:solidFill>
                  <a:schemeClr val="tx2">
                    <a:lumMod val="75000"/>
                  </a:schemeClr>
                </a:solidFill>
              </a:rPr>
              <a:t>со студентами разработаны макеты: Отсадочная машина. </a:t>
            </a:r>
            <a:r>
              <a:rPr lang="ru-RU" sz="1900" b="1" dirty="0" err="1">
                <a:solidFill>
                  <a:schemeClr val="tx2">
                    <a:lumMod val="75000"/>
                  </a:schemeClr>
                </a:solidFill>
              </a:rPr>
              <a:t>Тяжелосредный</a:t>
            </a:r>
            <a:r>
              <a:rPr lang="ru-RU" sz="1900" b="1" dirty="0">
                <a:solidFill>
                  <a:schemeClr val="tx2">
                    <a:lumMod val="75000"/>
                  </a:schemeClr>
                </a:solidFill>
              </a:rPr>
              <a:t> сепаратор. Флотационная машина. Грохот ГЦЛ. Грохот ГИСЛ-62. Молотковая дробилка. Погрузочный комплекс. Ленточный конвейер. </a:t>
            </a:r>
            <a:r>
              <a:rPr lang="ru-RU" sz="1900" b="1" dirty="0" err="1">
                <a:solidFill>
                  <a:schemeClr val="tx2">
                    <a:lumMod val="75000"/>
                  </a:schemeClr>
                </a:solidFill>
              </a:rPr>
              <a:t>Вагоноопрокидыватель</a:t>
            </a:r>
            <a:r>
              <a:rPr lang="ru-RU" sz="1900" b="1" dirty="0">
                <a:solidFill>
                  <a:schemeClr val="tx2">
                    <a:lumMod val="75000"/>
                  </a:schemeClr>
                </a:solidFill>
              </a:rPr>
              <a:t>. Фильтр-пресс. Шаровая мельница. Схемы: Схема цепи аппаратов ОФ «Коксовая», ОФ «</a:t>
            </a:r>
            <a:r>
              <a:rPr lang="ru-RU" sz="1900" b="1" dirty="0" err="1">
                <a:solidFill>
                  <a:schemeClr val="tx2">
                    <a:lumMod val="75000"/>
                  </a:schemeClr>
                </a:solidFill>
              </a:rPr>
              <a:t>Бачатская</a:t>
            </a:r>
            <a:r>
              <a:rPr lang="ru-RU" sz="1900" b="1" dirty="0">
                <a:solidFill>
                  <a:schemeClr val="tx2">
                    <a:lumMod val="75000"/>
                  </a:schemeClr>
                </a:solidFill>
              </a:rPr>
              <a:t> - Энергетическая», ОФ « Спутник», ОФ « Каскад», ОФ « Красный брод»,  ОФ « </a:t>
            </a:r>
            <a:r>
              <a:rPr lang="ru-RU" sz="1900" b="1" dirty="0" err="1">
                <a:solidFill>
                  <a:schemeClr val="tx2">
                    <a:lumMod val="75000"/>
                  </a:schemeClr>
                </a:solidFill>
              </a:rPr>
              <a:t>Полысаевская</a:t>
            </a:r>
            <a:r>
              <a:rPr lang="ru-RU" sz="1900" b="1" dirty="0">
                <a:solidFill>
                  <a:schemeClr val="tx2">
                    <a:lumMod val="75000"/>
                  </a:schemeClr>
                </a:solidFill>
              </a:rPr>
              <a:t>», ОФ «</a:t>
            </a:r>
            <a:r>
              <a:rPr lang="ru-RU" sz="1900" b="1" dirty="0" err="1">
                <a:solidFill>
                  <a:schemeClr val="tx2">
                    <a:lumMod val="75000"/>
                  </a:schemeClr>
                </a:solidFill>
              </a:rPr>
              <a:t>Листвяжная</a:t>
            </a:r>
            <a:r>
              <a:rPr lang="ru-RU" sz="1900" b="1" dirty="0">
                <a:solidFill>
                  <a:schemeClr val="tx2">
                    <a:lumMod val="75000"/>
                  </a:schemeClr>
                </a:solidFill>
              </a:rPr>
              <a:t>», ОФ « </a:t>
            </a:r>
            <a:r>
              <a:rPr lang="ru-RU" sz="1900" b="1" dirty="0" err="1">
                <a:solidFill>
                  <a:schemeClr val="tx2">
                    <a:lumMod val="75000"/>
                  </a:schemeClr>
                </a:solidFill>
              </a:rPr>
              <a:t>Шестаки</a:t>
            </a:r>
            <a:r>
              <a:rPr lang="ru-RU" sz="1900" b="1" dirty="0">
                <a:solidFill>
                  <a:schemeClr val="tx2">
                    <a:lumMod val="75000"/>
                  </a:schemeClr>
                </a:solidFill>
              </a:rPr>
              <a:t>», ЦОФ «</a:t>
            </a:r>
            <a:r>
              <a:rPr lang="ru-RU" sz="1900" b="1" dirty="0" err="1">
                <a:solidFill>
                  <a:schemeClr val="tx2">
                    <a:lumMod val="75000"/>
                  </a:schemeClr>
                </a:solidFill>
              </a:rPr>
              <a:t>Беловская</a:t>
            </a:r>
            <a:r>
              <a:rPr lang="ru-RU" sz="1900" b="1" dirty="0" smtClean="0">
                <a:solidFill>
                  <a:schemeClr val="tx2">
                    <a:lumMod val="75000"/>
                  </a:schemeClr>
                </a:solidFill>
              </a:rPr>
              <a:t>»  и др.</a:t>
            </a:r>
          </a:p>
          <a:p>
            <a:pPr marL="457200" indent="-457200">
              <a:buFont typeface="+mj-lt"/>
              <a:buAutoNum type="arabicPeriod"/>
            </a:pPr>
            <a:r>
              <a:rPr lang="ru-RU" sz="1900" b="1" dirty="0" smtClean="0">
                <a:solidFill>
                  <a:schemeClr val="tx2">
                    <a:lumMod val="75000"/>
                  </a:schemeClr>
                </a:solidFill>
              </a:rPr>
              <a:t>В </a:t>
            </a:r>
            <a:r>
              <a:rPr lang="ru-RU" sz="1900" b="1" dirty="0">
                <a:solidFill>
                  <a:schemeClr val="tx2">
                    <a:lumMod val="75000"/>
                  </a:schemeClr>
                </a:solidFill>
              </a:rPr>
              <a:t>работе использую обучающую платформу «Обогащение полезных ископаемых» </a:t>
            </a:r>
          </a:p>
        </p:txBody>
      </p:sp>
    </p:spTree>
    <p:extLst>
      <p:ext uri="{BB962C8B-B14F-4D97-AF65-F5344CB8AC3E}">
        <p14:creationId xmlns:p14="http://schemas.microsoft.com/office/powerpoint/2010/main" xmlns="" val="2850857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68412"/>
          </a:xfrm>
        </p:spPr>
        <p:txBody>
          <a:bodyPr>
            <a:noAutofit/>
          </a:bodyPr>
          <a:lstStyle/>
          <a:p>
            <a:r>
              <a:rPr lang="ru-RU" sz="1800" b="1" dirty="0">
                <a:solidFill>
                  <a:srgbClr val="1F497D">
                    <a:lumMod val="75000"/>
                  </a:srgbClr>
                </a:solidFill>
              </a:rPr>
              <a:t>Раздел 4. Личный вклад в повышение качества образования, совершенствование методов обучения и воспитания, и продуктивное использование новых образовательных технологий, транслирование в педагогических коллективах опыта практических результатов своей профессиональной деятельности, в том числе экспериментальной и инновационной</a:t>
            </a:r>
            <a:endParaRPr lang="ru-RU" sz="1800" dirty="0"/>
          </a:p>
        </p:txBody>
      </p:sp>
      <p:sp>
        <p:nvSpPr>
          <p:cNvPr id="3" name="Объект 2"/>
          <p:cNvSpPr>
            <a:spLocks noGrp="1"/>
          </p:cNvSpPr>
          <p:nvPr>
            <p:ph idx="1"/>
          </p:nvPr>
        </p:nvSpPr>
        <p:spPr>
          <a:xfrm>
            <a:off x="457200" y="1785926"/>
            <a:ext cx="8229600" cy="4340237"/>
          </a:xfrm>
        </p:spPr>
        <p:txBody>
          <a:bodyPr>
            <a:noAutofit/>
          </a:bodyPr>
          <a:lstStyle/>
          <a:p>
            <a:endParaRPr lang="ru-RU" sz="2000" dirty="0" smtClean="0">
              <a:solidFill>
                <a:schemeClr val="tx2">
                  <a:lumMod val="75000"/>
                </a:schemeClr>
              </a:solidFill>
              <a:latin typeface="Times New Roman"/>
              <a:ea typeface="Times New Roman"/>
            </a:endParaRPr>
          </a:p>
          <a:p>
            <a:r>
              <a:rPr lang="ru-RU" sz="2000" dirty="0" smtClean="0">
                <a:solidFill>
                  <a:schemeClr val="tx2">
                    <a:lumMod val="75000"/>
                  </a:schemeClr>
                </a:solidFill>
                <a:latin typeface="Times New Roman"/>
                <a:ea typeface="Times New Roman"/>
              </a:rPr>
              <a:t>В </a:t>
            </a:r>
            <a:r>
              <a:rPr lang="ru-RU" sz="2000" dirty="0">
                <a:solidFill>
                  <a:schemeClr val="tx2">
                    <a:lumMod val="75000"/>
                  </a:schemeClr>
                </a:solidFill>
                <a:latin typeface="Times New Roman"/>
                <a:ea typeface="Times New Roman"/>
              </a:rPr>
              <a:t>кабинете  создана также видеотека  по технологии обогащения полезных ископаемых на обогатительных фабриках ОФ « Красный брод» и ОФ «</a:t>
            </a:r>
            <a:r>
              <a:rPr lang="ru-RU" sz="2000" dirty="0" err="1">
                <a:solidFill>
                  <a:schemeClr val="tx2">
                    <a:lumMod val="75000"/>
                  </a:schemeClr>
                </a:solidFill>
                <a:latin typeface="Times New Roman"/>
                <a:ea typeface="Times New Roman"/>
              </a:rPr>
              <a:t>Листвяжная</a:t>
            </a:r>
            <a:r>
              <a:rPr lang="ru-RU" sz="2000" dirty="0" smtClean="0">
                <a:solidFill>
                  <a:schemeClr val="tx2">
                    <a:lumMod val="75000"/>
                  </a:schemeClr>
                </a:solidFill>
                <a:latin typeface="Times New Roman"/>
                <a:ea typeface="Times New Roman"/>
              </a:rPr>
              <a:t>».</a:t>
            </a:r>
          </a:p>
          <a:p>
            <a:r>
              <a:rPr lang="ru-RU" sz="2000" dirty="0" smtClean="0">
                <a:solidFill>
                  <a:schemeClr val="tx2">
                    <a:lumMod val="75000"/>
                  </a:schemeClr>
                </a:solidFill>
                <a:latin typeface="Times New Roman"/>
                <a:ea typeface="Times New Roman"/>
              </a:rPr>
              <a:t>Налажена  </a:t>
            </a:r>
            <a:r>
              <a:rPr lang="ru-RU" sz="2000" dirty="0">
                <a:solidFill>
                  <a:schemeClr val="tx2">
                    <a:lumMod val="75000"/>
                  </a:schemeClr>
                </a:solidFill>
                <a:latin typeface="Times New Roman"/>
                <a:ea typeface="Times New Roman"/>
              </a:rPr>
              <a:t>связь с  обогатительными фабриками  и угледобывающими  предприятиями  региона и  города </a:t>
            </a:r>
            <a:r>
              <a:rPr lang="ru-RU" sz="2000" dirty="0" smtClean="0">
                <a:solidFill>
                  <a:schemeClr val="tx2">
                    <a:lumMod val="75000"/>
                  </a:schemeClr>
                </a:solidFill>
                <a:latin typeface="Times New Roman"/>
                <a:ea typeface="Times New Roman"/>
              </a:rPr>
              <a:t>Белова: </a:t>
            </a:r>
            <a:r>
              <a:rPr lang="ru-RU" sz="2000" i="1" spc="-5" dirty="0" smtClean="0">
                <a:solidFill>
                  <a:schemeClr val="tx2">
                    <a:lumMod val="75000"/>
                  </a:schemeClr>
                </a:solidFill>
                <a:latin typeface="Times New Roman"/>
                <a:ea typeface="Times New Roman"/>
              </a:rPr>
              <a:t>отдельные </a:t>
            </a:r>
            <a:r>
              <a:rPr lang="ru-RU" sz="2000" i="1" spc="-5" dirty="0">
                <a:solidFill>
                  <a:schemeClr val="tx2">
                    <a:lumMod val="75000"/>
                  </a:schemeClr>
                </a:solidFill>
                <a:latin typeface="Times New Roman"/>
                <a:ea typeface="Times New Roman"/>
              </a:rPr>
              <a:t>темы  по междисциплинарным курсам </a:t>
            </a:r>
            <a:r>
              <a:rPr lang="ru-RU" sz="2000" i="1" dirty="0">
                <a:solidFill>
                  <a:schemeClr val="tx2">
                    <a:lumMod val="75000"/>
                  </a:schemeClr>
                </a:solidFill>
                <a:latin typeface="Times New Roman"/>
                <a:ea typeface="Times New Roman"/>
              </a:rPr>
              <a:t>МДК 01.01«Основы обогащения полезных ископаемых», МДК01.02 «Технология обогащения полезных ископаемых», </a:t>
            </a:r>
            <a:r>
              <a:rPr lang="ru-RU" sz="2000" i="1" spc="-5" dirty="0">
                <a:solidFill>
                  <a:schemeClr val="tx2">
                    <a:lumMod val="75000"/>
                  </a:schemeClr>
                </a:solidFill>
                <a:latin typeface="Times New Roman"/>
                <a:ea typeface="Times New Roman"/>
              </a:rPr>
              <a:t>изучаются  на предприятиях </a:t>
            </a:r>
            <a:r>
              <a:rPr lang="ru-RU" sz="2000" i="1" dirty="0">
                <a:solidFill>
                  <a:schemeClr val="tx2">
                    <a:lumMod val="75000"/>
                  </a:schemeClr>
                </a:solidFill>
                <a:latin typeface="Times New Roman"/>
                <a:ea typeface="Times New Roman"/>
              </a:rPr>
              <a:t>ОФ «</a:t>
            </a:r>
            <a:r>
              <a:rPr lang="ru-RU" sz="2000" i="1" dirty="0" err="1">
                <a:solidFill>
                  <a:schemeClr val="tx2">
                    <a:lumMod val="75000"/>
                  </a:schemeClr>
                </a:solidFill>
                <a:latin typeface="Times New Roman"/>
                <a:ea typeface="Times New Roman"/>
              </a:rPr>
              <a:t>Бачатская</a:t>
            </a:r>
            <a:r>
              <a:rPr lang="ru-RU" sz="2000" i="1" dirty="0">
                <a:solidFill>
                  <a:schemeClr val="tx2">
                    <a:lumMod val="75000"/>
                  </a:schemeClr>
                </a:solidFill>
                <a:latin typeface="Times New Roman"/>
                <a:ea typeface="Times New Roman"/>
              </a:rPr>
              <a:t> – Энергетическая», ОФ «</a:t>
            </a:r>
            <a:r>
              <a:rPr lang="ru-RU" sz="2000" i="1" dirty="0" err="1">
                <a:solidFill>
                  <a:schemeClr val="tx2">
                    <a:lumMod val="75000"/>
                  </a:schemeClr>
                </a:solidFill>
                <a:latin typeface="Times New Roman"/>
                <a:ea typeface="Times New Roman"/>
              </a:rPr>
              <a:t>Бачатская</a:t>
            </a:r>
            <a:r>
              <a:rPr lang="ru-RU" sz="2000" i="1" dirty="0">
                <a:solidFill>
                  <a:schemeClr val="tx2">
                    <a:lumMod val="75000"/>
                  </a:schemeClr>
                </a:solidFill>
                <a:latin typeface="Times New Roman"/>
                <a:ea typeface="Times New Roman"/>
              </a:rPr>
              <a:t> – Коксовая», ЦОФ «</a:t>
            </a:r>
            <a:r>
              <a:rPr lang="ru-RU" sz="2000" i="1" dirty="0" err="1">
                <a:solidFill>
                  <a:schemeClr val="tx2">
                    <a:lumMod val="75000"/>
                  </a:schemeClr>
                </a:solidFill>
                <a:latin typeface="Times New Roman"/>
                <a:ea typeface="Times New Roman"/>
              </a:rPr>
              <a:t>Беловская</a:t>
            </a:r>
            <a:r>
              <a:rPr lang="ru-RU" sz="2000" i="1" dirty="0">
                <a:solidFill>
                  <a:schemeClr val="tx2">
                    <a:lumMod val="75000"/>
                  </a:schemeClr>
                </a:solidFill>
                <a:latin typeface="Times New Roman"/>
                <a:ea typeface="Times New Roman"/>
              </a:rPr>
              <a:t>.</a:t>
            </a:r>
            <a:endParaRPr lang="ru-RU" sz="2000" i="1" dirty="0">
              <a:solidFill>
                <a:schemeClr val="tx2">
                  <a:lumMod val="75000"/>
                </a:schemeClr>
              </a:solidFill>
            </a:endParaRPr>
          </a:p>
        </p:txBody>
      </p:sp>
    </p:spTree>
    <p:extLst>
      <p:ext uri="{BB962C8B-B14F-4D97-AF65-F5344CB8AC3E}">
        <p14:creationId xmlns:p14="http://schemas.microsoft.com/office/powerpoint/2010/main" xmlns="" val="4277147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301006"/>
          </a:xfrm>
        </p:spPr>
        <p:txBody>
          <a:bodyPr>
            <a:normAutofit fontScale="90000"/>
          </a:bodyPr>
          <a:lstStyle/>
          <a:p>
            <a:r>
              <a:rPr lang="ru-RU" sz="1600" b="1" i="1" dirty="0" smtClean="0"/>
              <a:t> </a:t>
            </a:r>
            <a:r>
              <a:rPr lang="ru-RU" sz="1600" b="1" dirty="0" smtClean="0">
                <a:solidFill>
                  <a:schemeClr val="tx2">
                    <a:lumMod val="75000"/>
                  </a:schemeClr>
                </a:solidFill>
              </a:rPr>
              <a:t>Транслирование </a:t>
            </a:r>
            <a:r>
              <a:rPr lang="ru-RU" sz="1600" b="1" dirty="0">
                <a:solidFill>
                  <a:schemeClr val="tx2">
                    <a:lumMod val="75000"/>
                  </a:schemeClr>
                </a:solidFill>
              </a:rPr>
              <a:t>опыта практических результатов своей профессиональной деятельности, в том числе экспериментальной и инновационной, в педагогическом коллективе, на региональном, федеральном, международном уровнях через работу на инновационных (экспериментальных) площадках, руководство проектами, проведение открытых занятий, выступления на мероприятиях различных уровней, публикации в печати, методические, дидактические материалы.</a:t>
            </a:r>
            <a:endParaRPr lang="ru-RU" sz="1600" dirty="0">
              <a:solidFill>
                <a:schemeClr val="tx2">
                  <a:lumMod val="75000"/>
                </a:schemeClr>
              </a:solidFill>
            </a:endParaRPr>
          </a:p>
        </p:txBody>
      </p:sp>
      <p:sp>
        <p:nvSpPr>
          <p:cNvPr id="3" name="Объект 2"/>
          <p:cNvSpPr>
            <a:spLocks noGrp="1"/>
          </p:cNvSpPr>
          <p:nvPr>
            <p:ph idx="1"/>
          </p:nvPr>
        </p:nvSpPr>
        <p:spPr/>
        <p:txBody>
          <a:bodyPr>
            <a:normAutofit/>
          </a:bodyPr>
          <a:lstStyle/>
          <a:p>
            <a:r>
              <a:rPr lang="ru-RU" sz="2000" dirty="0">
                <a:solidFill>
                  <a:schemeClr val="tx2">
                    <a:lumMod val="75000"/>
                  </a:schemeClr>
                </a:solidFill>
              </a:rPr>
              <a:t>Провела:</a:t>
            </a:r>
          </a:p>
          <a:p>
            <a:r>
              <a:rPr lang="ru-RU" sz="2000" dirty="0">
                <a:solidFill>
                  <a:schemeClr val="tx2">
                    <a:lumMod val="75000"/>
                  </a:schemeClr>
                </a:solidFill>
              </a:rPr>
              <a:t>7.12.13. Мастер – класс  «Защита курсовой  работы».   </a:t>
            </a:r>
          </a:p>
          <a:p>
            <a:r>
              <a:rPr lang="ru-RU" sz="2000" dirty="0">
                <a:solidFill>
                  <a:schemeClr val="tx2">
                    <a:lumMod val="75000"/>
                  </a:schemeClr>
                </a:solidFill>
              </a:rPr>
              <a:t>31.10 14.Открытый урок по составлению  технологической карты, лекция по МДК 01.01 «Основы обогащения полезных ископаемых».</a:t>
            </a:r>
          </a:p>
          <a:p>
            <a:r>
              <a:rPr lang="ru-RU" sz="2000" dirty="0">
                <a:solidFill>
                  <a:schemeClr val="tx2">
                    <a:lumMod val="75000"/>
                  </a:schemeClr>
                </a:solidFill>
              </a:rPr>
              <a:t>26.0.15г. Мастер - класс  «Методы и приемы защиты отчета по производственной практике».</a:t>
            </a:r>
          </a:p>
          <a:p>
            <a:r>
              <a:rPr lang="ru-RU" sz="2000" dirty="0">
                <a:solidFill>
                  <a:schemeClr val="tx2">
                    <a:lumMod val="75000"/>
                  </a:schemeClr>
                </a:solidFill>
              </a:rPr>
              <a:t>27.05.15г. приняла участие в конкурсе «Преподаватель года-2015». </a:t>
            </a:r>
          </a:p>
          <a:p>
            <a:r>
              <a:rPr lang="ru-RU" sz="2000" dirty="0">
                <a:solidFill>
                  <a:schemeClr val="tx2">
                    <a:lumMod val="75000"/>
                  </a:schemeClr>
                </a:solidFill>
              </a:rPr>
              <a:t>18.02.17г. Открытое мероприятие  «Встреча студентов специальности 21.02.18  «Обогащение полезных ископаемых  с работодателем».</a:t>
            </a:r>
          </a:p>
          <a:p>
            <a:r>
              <a:rPr lang="ru-RU" sz="2000" dirty="0">
                <a:solidFill>
                  <a:schemeClr val="tx2">
                    <a:lumMod val="75000"/>
                  </a:schemeClr>
                </a:solidFill>
              </a:rPr>
              <a:t>Все отчеты по проведению мероприятий расположены на сайте техникума</a:t>
            </a:r>
          </a:p>
        </p:txBody>
      </p:sp>
    </p:spTree>
    <p:extLst>
      <p:ext uri="{BB962C8B-B14F-4D97-AF65-F5344CB8AC3E}">
        <p14:creationId xmlns:p14="http://schemas.microsoft.com/office/powerpoint/2010/main" xmlns="" val="2220279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solidFill>
                  <a:srgbClr val="002060"/>
                </a:solidFill>
              </a:rPr>
              <a:t>Транслирование опыта практических результатов своей профессиональной </a:t>
            </a:r>
            <a:r>
              <a:rPr lang="ru-RU" sz="2800" dirty="0" smtClean="0">
                <a:solidFill>
                  <a:srgbClr val="002060"/>
                </a:solidFill>
              </a:rPr>
              <a:t>деятельности</a:t>
            </a:r>
            <a:br>
              <a:rPr lang="ru-RU" sz="2800" dirty="0" smtClean="0">
                <a:solidFill>
                  <a:srgbClr val="002060"/>
                </a:solidFill>
              </a:rPr>
            </a:br>
            <a:r>
              <a:rPr lang="ru-RU" sz="2800" dirty="0" smtClean="0">
                <a:solidFill>
                  <a:srgbClr val="002060"/>
                </a:solidFill>
              </a:rPr>
              <a:t>Проведение мастер-классов</a:t>
            </a:r>
            <a:endParaRPr lang="ru-RU" sz="2800" dirty="0">
              <a:solidFill>
                <a:srgbClr val="002060"/>
              </a:solidFill>
            </a:endParaRPr>
          </a:p>
        </p:txBody>
      </p:sp>
      <p:pic>
        <p:nvPicPr>
          <p:cNvPr id="5122"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323527" y="1556792"/>
            <a:ext cx="3491985" cy="3312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995936" y="1556792"/>
            <a:ext cx="4316514" cy="3240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89297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a:solidFill>
                  <a:schemeClr val="accent1">
                    <a:lumMod val="75000"/>
                  </a:schemeClr>
                </a:solidFill>
              </a:rPr>
              <a:t>Технологическая </a:t>
            </a:r>
            <a:r>
              <a:rPr lang="ru-RU" sz="3600" b="1" dirty="0" smtClean="0">
                <a:solidFill>
                  <a:schemeClr val="accent1">
                    <a:lumMod val="75000"/>
                  </a:schemeClr>
                </a:solidFill>
              </a:rPr>
              <a:t>карта открытого урока</a:t>
            </a:r>
            <a:endParaRPr lang="ru-RU" sz="3600" b="1" dirty="0">
              <a:solidFill>
                <a:schemeClr val="accent1">
                  <a:lumMod val="75000"/>
                </a:schemeClr>
              </a:solidFill>
            </a:endParaRPr>
          </a:p>
        </p:txBody>
      </p:sp>
      <p:sp>
        <p:nvSpPr>
          <p:cNvPr id="3" name="Объект 2"/>
          <p:cNvSpPr>
            <a:spLocks noGrp="1"/>
          </p:cNvSpPr>
          <p:nvPr>
            <p:ph sz="half" idx="1"/>
          </p:nvPr>
        </p:nvSpPr>
        <p:spPr/>
        <p:txBody>
          <a:bodyPr/>
          <a:lstStyle/>
          <a:p>
            <a:endParaRPr lang="ru-RU"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01817" y="1628800"/>
            <a:ext cx="3833187" cy="3312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Grp="1" noChangeAspect="1" noChangeArrowheads="1"/>
          </p:cNvPicPr>
          <p:nvPr>
            <p:ph sz="half" idx="2"/>
          </p:nvPr>
        </p:nvPicPr>
        <p:blipFill>
          <a:blip r:embed="rId3" cstate="email">
            <a:extLst>
              <a:ext uri="{28A0092B-C50C-407E-A947-70E740481C1C}">
                <a14:useLocalDpi xmlns:a14="http://schemas.microsoft.com/office/drawing/2010/main" xmlns="" val="0"/>
              </a:ext>
            </a:extLst>
          </a:blip>
          <a:srcRect/>
          <a:stretch>
            <a:fillRect/>
          </a:stretch>
        </p:blipFill>
        <p:spPr bwMode="auto">
          <a:xfrm>
            <a:off x="4644008" y="1628800"/>
            <a:ext cx="3941146" cy="3456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1267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70C0"/>
                </a:solidFill>
              </a:rPr>
              <a:t>Технологическая карта</a:t>
            </a:r>
          </a:p>
        </p:txBody>
      </p:sp>
      <p:sp>
        <p:nvSpPr>
          <p:cNvPr id="4" name="Объект 3"/>
          <p:cNvSpPr>
            <a:spLocks noGrp="1"/>
          </p:cNvSpPr>
          <p:nvPr>
            <p:ph sz="half" idx="2"/>
          </p:nvPr>
        </p:nvSpPr>
        <p:spPr/>
        <p:txBody>
          <a:bodyPr/>
          <a:lstStyle/>
          <a:p>
            <a:endParaRPr lang="ru-RU"/>
          </a:p>
        </p:txBody>
      </p:sp>
      <p:pic>
        <p:nvPicPr>
          <p:cNvPr id="4098"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4644008" y="1628800"/>
            <a:ext cx="4248472" cy="3803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95536" y="1772816"/>
            <a:ext cx="4223223" cy="3168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70386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2060"/>
                </a:solidFill>
              </a:rPr>
              <a:t>Содержание</a:t>
            </a:r>
            <a:r>
              <a:rPr lang="ru-RU" dirty="0"/>
              <a:t/>
            </a:r>
            <a:br>
              <a:rPr lang="ru-RU" dirty="0"/>
            </a:br>
            <a:endParaRPr lang="ru-RU" dirty="0"/>
          </a:p>
        </p:txBody>
      </p:sp>
      <p:sp>
        <p:nvSpPr>
          <p:cNvPr id="3" name="Объект 2"/>
          <p:cNvSpPr>
            <a:spLocks noGrp="1"/>
          </p:cNvSpPr>
          <p:nvPr>
            <p:ph idx="1"/>
          </p:nvPr>
        </p:nvSpPr>
        <p:spPr>
          <a:xfrm>
            <a:off x="457200" y="1214422"/>
            <a:ext cx="8229600" cy="4911741"/>
          </a:xfrm>
        </p:spPr>
        <p:txBody>
          <a:bodyPr>
            <a:normAutofit/>
          </a:bodyPr>
          <a:lstStyle/>
          <a:p>
            <a:pPr marL="0" indent="0">
              <a:buNone/>
            </a:pPr>
            <a:r>
              <a:rPr lang="ru-RU" sz="2000" b="1" i="1" dirty="0" smtClean="0">
                <a:solidFill>
                  <a:srgbClr val="002060"/>
                </a:solidFill>
              </a:rPr>
              <a:t>Раздел 3. </a:t>
            </a:r>
            <a:r>
              <a:rPr lang="ru-RU" sz="2000" b="1" dirty="0" smtClean="0">
                <a:solidFill>
                  <a:srgbClr val="002060"/>
                </a:solidFill>
              </a:rPr>
              <a:t>Выявление </a:t>
            </a:r>
            <a:r>
              <a:rPr lang="ru-RU" sz="2000" b="1" dirty="0">
                <a:solidFill>
                  <a:srgbClr val="002060"/>
                </a:solidFill>
              </a:rPr>
              <a:t>и развитие способностей обучающихся к научной (интеллектуальной), творческой, физкультурно-спортивной деятельности, а также их участие в олимпиадах, </a:t>
            </a:r>
            <a:r>
              <a:rPr lang="ru-RU" sz="2000" b="1" dirty="0" smtClean="0">
                <a:solidFill>
                  <a:srgbClr val="002060"/>
                </a:solidFill>
              </a:rPr>
              <a:t>конкурсах</a:t>
            </a:r>
            <a:r>
              <a:rPr lang="ru-RU" sz="2000" b="1" dirty="0">
                <a:solidFill>
                  <a:srgbClr val="002060"/>
                </a:solidFill>
              </a:rPr>
              <a:t>, фестивалях, </a:t>
            </a:r>
            <a:r>
              <a:rPr lang="ru-RU" sz="2000" b="1" dirty="0" smtClean="0">
                <a:solidFill>
                  <a:srgbClr val="002060"/>
                </a:solidFill>
              </a:rPr>
              <a:t>соревнованиях</a:t>
            </a:r>
          </a:p>
          <a:p>
            <a:pPr marL="0" indent="0">
              <a:buNone/>
            </a:pPr>
            <a:r>
              <a:rPr lang="ru-RU" sz="2000" b="1" i="1" dirty="0">
                <a:solidFill>
                  <a:srgbClr val="002060"/>
                </a:solidFill>
              </a:rPr>
              <a:t>Раздел </a:t>
            </a:r>
            <a:r>
              <a:rPr lang="ru-RU" sz="2000" b="1" i="1" dirty="0" smtClean="0">
                <a:solidFill>
                  <a:srgbClr val="002060"/>
                </a:solidFill>
              </a:rPr>
              <a:t>4. </a:t>
            </a:r>
            <a:r>
              <a:rPr lang="ru-RU" sz="2000" b="1" dirty="0" smtClean="0">
                <a:solidFill>
                  <a:srgbClr val="002060"/>
                </a:solidFill>
              </a:rPr>
              <a:t>Личный </a:t>
            </a:r>
            <a:r>
              <a:rPr lang="ru-RU" sz="2000" b="1" dirty="0">
                <a:solidFill>
                  <a:srgbClr val="002060"/>
                </a:solidFill>
              </a:rPr>
              <a:t>вклад в повышение качества образования, совершенствование методов обучения и воспитания, и продуктивное использование новых образовательных технологий, транслирование в педагогических коллективах опыта практических результатов своей профессиональной деятельности, в том числе экспериментальной и </a:t>
            </a:r>
            <a:r>
              <a:rPr lang="ru-RU" sz="2000" b="1" dirty="0" smtClean="0">
                <a:solidFill>
                  <a:srgbClr val="002060"/>
                </a:solidFill>
              </a:rPr>
              <a:t>инновационной</a:t>
            </a:r>
          </a:p>
          <a:p>
            <a:pPr marL="0" indent="0">
              <a:buNone/>
            </a:pPr>
            <a:r>
              <a:rPr lang="ru-RU" sz="2000" b="1" i="1" dirty="0">
                <a:solidFill>
                  <a:srgbClr val="002060"/>
                </a:solidFill>
              </a:rPr>
              <a:t>Раздел </a:t>
            </a:r>
            <a:r>
              <a:rPr lang="ru-RU" sz="2000" b="1" i="1" dirty="0" smtClean="0">
                <a:solidFill>
                  <a:srgbClr val="002060"/>
                </a:solidFill>
              </a:rPr>
              <a:t>5</a:t>
            </a:r>
            <a:r>
              <a:rPr lang="ru-RU" sz="2000" b="1" dirty="0" smtClean="0">
                <a:solidFill>
                  <a:srgbClr val="002060"/>
                </a:solidFill>
              </a:rPr>
              <a:t>. Активное </a:t>
            </a:r>
            <a:r>
              <a:rPr lang="ru-RU" sz="2000" b="1" dirty="0">
                <a:solidFill>
                  <a:srgbClr val="002060"/>
                </a:solidFill>
              </a:rPr>
              <a:t>участие в работе методических объединений педагогических работников организаций, в разработке программно-методического сопровождения образовательного процесса, профессиональных конкурсах</a:t>
            </a:r>
          </a:p>
        </p:txBody>
      </p:sp>
    </p:spTree>
    <p:extLst>
      <p:ext uri="{BB962C8B-B14F-4D97-AF65-F5344CB8AC3E}">
        <p14:creationId xmlns:p14="http://schemas.microsoft.com/office/powerpoint/2010/main" xmlns="" val="2162894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70C0"/>
                </a:solidFill>
              </a:rPr>
              <a:t>Технологическая </a:t>
            </a:r>
            <a:r>
              <a:rPr lang="ru-RU" b="1" dirty="0" smtClean="0">
                <a:solidFill>
                  <a:srgbClr val="0070C0"/>
                </a:solidFill>
              </a:rPr>
              <a:t>карта открытого урока</a:t>
            </a:r>
            <a:endParaRPr lang="ru-RU" b="1" dirty="0">
              <a:solidFill>
                <a:srgbClr val="0070C0"/>
              </a:solidFill>
            </a:endParaRPr>
          </a:p>
        </p:txBody>
      </p:sp>
      <p:sp>
        <p:nvSpPr>
          <p:cNvPr id="4" name="Объект 3"/>
          <p:cNvSpPr>
            <a:spLocks noGrp="1"/>
          </p:cNvSpPr>
          <p:nvPr>
            <p:ph sz="half" idx="2"/>
          </p:nvPr>
        </p:nvSpPr>
        <p:spPr/>
        <p:txBody>
          <a:bodyPr>
            <a:normAutofit fontScale="40000" lnSpcReduction="20000"/>
          </a:bodyPr>
          <a:lstStyle/>
          <a:p>
            <a:r>
              <a:rPr lang="ru-RU" sz="4200" b="1" dirty="0">
                <a:solidFill>
                  <a:schemeClr val="accent1">
                    <a:lumMod val="75000"/>
                  </a:schemeClr>
                </a:solidFill>
              </a:rPr>
              <a:t>Аннотация.</a:t>
            </a:r>
          </a:p>
          <a:p>
            <a:r>
              <a:rPr lang="ru-RU" sz="4200" b="1" dirty="0">
                <a:solidFill>
                  <a:schemeClr val="accent1">
                    <a:lumMod val="75000"/>
                  </a:schemeClr>
                </a:solidFill>
              </a:rPr>
              <a:t>В  данной методической разработке рассматривается  ключевые этапы, как провести современный урок.</a:t>
            </a:r>
          </a:p>
          <a:p>
            <a:r>
              <a:rPr lang="ru-RU" sz="4200" b="1" dirty="0">
                <a:solidFill>
                  <a:schemeClr val="accent1">
                    <a:lumMod val="75000"/>
                  </a:schemeClr>
                </a:solidFill>
              </a:rPr>
              <a:t>Предлагаемая методическая работа  описывает характерные особенности плана урока, указывая на  цель, тип занятия, междисциплинарные связи, методы обучения, обеспечения урока, особое внимание уделено на формируемые профессиональные и общие компетенции.</a:t>
            </a:r>
          </a:p>
          <a:p>
            <a:r>
              <a:rPr lang="ru-RU" sz="4200" b="1" dirty="0">
                <a:solidFill>
                  <a:schemeClr val="accent1">
                    <a:lumMod val="75000"/>
                  </a:schemeClr>
                </a:solidFill>
              </a:rPr>
              <a:t>   В технологической  карте занятий указаны:  этапы урока, виды деятельности  преподавателя и студента на различных этапах урока.</a:t>
            </a:r>
          </a:p>
          <a:p>
            <a:endParaRPr lang="ru-RU" dirty="0"/>
          </a:p>
        </p:txBody>
      </p:sp>
      <p:pic>
        <p:nvPicPr>
          <p:cNvPr id="6146"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323528" y="1844824"/>
            <a:ext cx="4287547" cy="3888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3149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404664"/>
            <a:ext cx="4248472" cy="23897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88024" y="404664"/>
            <a:ext cx="3968441" cy="2232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descr="C:\Users\админ\Desktop\фото встреча с работадателем\20170218_110843.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2734467"/>
            <a:ext cx="4932040" cy="2959224"/>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C:\Users\админ\Desktop\фото встреча с работадателем\20170218_111024.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148064" y="2794430"/>
            <a:ext cx="3484292" cy="30108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5968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solidFill>
                  <a:srgbClr val="0070C0"/>
                </a:solidFill>
              </a:rPr>
              <a:t>ТЕХНОЛОГИЧЕСКАЯ КАРТА  ОТКРЫТОГО </a:t>
            </a:r>
            <a:r>
              <a:rPr lang="ru-RU" sz="2400" b="1" dirty="0" smtClean="0">
                <a:solidFill>
                  <a:srgbClr val="0070C0"/>
                </a:solidFill>
              </a:rPr>
              <a:t>МЕРОПИЯТИЯ Встреча </a:t>
            </a:r>
            <a:r>
              <a:rPr lang="ru-RU" sz="2400" b="1" dirty="0">
                <a:solidFill>
                  <a:srgbClr val="0070C0"/>
                </a:solidFill>
              </a:rPr>
              <a:t>студентов обогатителей с работодателем</a:t>
            </a:r>
          </a:p>
        </p:txBody>
      </p:sp>
      <p:graphicFrame>
        <p:nvGraphicFramePr>
          <p:cNvPr id="4" name="Объект 3"/>
          <p:cNvGraphicFramePr>
            <a:graphicFrameLocks noGrp="1"/>
          </p:cNvGraphicFramePr>
          <p:nvPr>
            <p:ph idx="1"/>
          </p:nvPr>
        </p:nvGraphicFramePr>
        <p:xfrm>
          <a:off x="457200" y="1394302"/>
          <a:ext cx="8229601" cy="4937760"/>
        </p:xfrm>
        <a:graphic>
          <a:graphicData uri="http://schemas.openxmlformats.org/drawingml/2006/table">
            <a:tbl>
              <a:tblPr firstRow="1" firstCol="1" bandRow="1">
                <a:tableStyleId>{5C22544A-7EE6-4342-B048-85BDC9FD1C3A}</a:tableStyleId>
              </a:tblPr>
              <a:tblGrid>
                <a:gridCol w="988123"/>
                <a:gridCol w="1017680"/>
                <a:gridCol w="1149158"/>
                <a:gridCol w="413289"/>
                <a:gridCol w="988123"/>
                <a:gridCol w="957037"/>
                <a:gridCol w="988123"/>
                <a:gridCol w="912701"/>
                <a:gridCol w="815367"/>
              </a:tblGrid>
              <a:tr h="134536">
                <a:tc rowSpan="2">
                  <a:txBody>
                    <a:bodyPr/>
                    <a:lstStyle/>
                    <a:p>
                      <a:pPr>
                        <a:spcAft>
                          <a:spcPts val="0"/>
                        </a:spcAft>
                      </a:pPr>
                      <a:r>
                        <a:rPr lang="ru-RU" sz="900" dirty="0">
                          <a:effectLst/>
                        </a:rPr>
                        <a:t>№</a:t>
                      </a:r>
                    </a:p>
                    <a:p>
                      <a:pPr>
                        <a:spcAft>
                          <a:spcPts val="0"/>
                        </a:spcAft>
                      </a:pPr>
                      <a:r>
                        <a:rPr lang="ru-RU" sz="900" dirty="0" err="1">
                          <a:effectLst/>
                        </a:rPr>
                        <a:t>п</a:t>
                      </a:r>
                      <a:r>
                        <a:rPr lang="ru-RU" sz="900" dirty="0">
                          <a:effectLst/>
                        </a:rPr>
                        <a:t>/</a:t>
                      </a:r>
                      <a:r>
                        <a:rPr lang="ru-RU" sz="900" dirty="0" err="1">
                          <a:effectLst/>
                        </a:rPr>
                        <a:t>п</a:t>
                      </a:r>
                      <a:endParaRPr lang="ru-RU" sz="900" dirty="0">
                        <a:effectLst/>
                        <a:latin typeface="Calibri"/>
                        <a:ea typeface="Calibri"/>
                        <a:cs typeface="Times New Roman"/>
                      </a:endParaRPr>
                    </a:p>
                  </a:txBody>
                  <a:tcPr marL="55037" marR="55037" marT="0" marB="0"/>
                </a:tc>
                <a:tc rowSpan="2">
                  <a:txBody>
                    <a:bodyPr/>
                    <a:lstStyle/>
                    <a:p>
                      <a:pPr>
                        <a:spcAft>
                          <a:spcPts val="0"/>
                        </a:spcAft>
                      </a:pPr>
                      <a:r>
                        <a:rPr lang="ru-RU" sz="900">
                          <a:effectLst/>
                        </a:rPr>
                        <a:t>Этапы занятия</a:t>
                      </a:r>
                      <a:endParaRPr lang="ru-RU" sz="900">
                        <a:effectLst/>
                        <a:latin typeface="Calibri"/>
                        <a:ea typeface="Calibri"/>
                        <a:cs typeface="Times New Roman"/>
                      </a:endParaRPr>
                    </a:p>
                  </a:txBody>
                  <a:tcPr marL="55037" marR="55037" marT="0" marB="0"/>
                </a:tc>
                <a:tc rowSpan="2">
                  <a:txBody>
                    <a:bodyPr/>
                    <a:lstStyle/>
                    <a:p>
                      <a:pPr>
                        <a:spcAft>
                          <a:spcPts val="0"/>
                        </a:spcAft>
                      </a:pPr>
                      <a:r>
                        <a:rPr lang="ru-RU" sz="900">
                          <a:effectLst/>
                        </a:rPr>
                        <a:t>Цель этапа</a:t>
                      </a:r>
                      <a:endParaRPr lang="ru-RU" sz="900">
                        <a:effectLst/>
                        <a:latin typeface="Calibri"/>
                        <a:ea typeface="Calibri"/>
                        <a:cs typeface="Times New Roman"/>
                      </a:endParaRPr>
                    </a:p>
                  </a:txBody>
                  <a:tcPr marL="55037" marR="55037" marT="0" marB="0"/>
                </a:tc>
                <a:tc rowSpan="2">
                  <a:txBody>
                    <a:bodyPr/>
                    <a:lstStyle/>
                    <a:p>
                      <a:pPr>
                        <a:spcAft>
                          <a:spcPts val="0"/>
                        </a:spcAft>
                      </a:pPr>
                      <a:r>
                        <a:rPr lang="ru-RU" sz="900">
                          <a:effectLst/>
                        </a:rPr>
                        <a:t>Время</a:t>
                      </a:r>
                      <a:endParaRPr lang="ru-RU" sz="900">
                        <a:effectLst/>
                        <a:latin typeface="Calibri"/>
                        <a:ea typeface="Calibri"/>
                        <a:cs typeface="Times New Roman"/>
                      </a:endParaRPr>
                    </a:p>
                  </a:txBody>
                  <a:tcPr marL="55037" marR="55037" marT="0" marB="0"/>
                </a:tc>
                <a:tc gridSpan="2">
                  <a:txBody>
                    <a:bodyPr/>
                    <a:lstStyle/>
                    <a:p>
                      <a:pPr>
                        <a:spcAft>
                          <a:spcPts val="0"/>
                        </a:spcAft>
                      </a:pPr>
                      <a:r>
                        <a:rPr lang="ru-RU" sz="900">
                          <a:effectLst/>
                        </a:rPr>
                        <a:t>Содержание деятельности</a:t>
                      </a:r>
                      <a:endParaRPr lang="ru-RU" sz="900">
                        <a:effectLst/>
                        <a:latin typeface="Calibri"/>
                        <a:ea typeface="Calibri"/>
                        <a:cs typeface="Times New Roman"/>
                      </a:endParaRPr>
                    </a:p>
                  </a:txBody>
                  <a:tcPr marL="55037" marR="55037" marT="0" marB="0"/>
                </a:tc>
                <a:tc hMerge="1">
                  <a:txBody>
                    <a:bodyPr/>
                    <a:lstStyle/>
                    <a:p>
                      <a:endParaRPr lang="ru-RU"/>
                    </a:p>
                  </a:txBody>
                  <a:tcPr/>
                </a:tc>
                <a:tc rowSpan="2">
                  <a:txBody>
                    <a:bodyPr/>
                    <a:lstStyle/>
                    <a:p>
                      <a:pPr>
                        <a:spcAft>
                          <a:spcPts val="0"/>
                        </a:spcAft>
                      </a:pPr>
                      <a:r>
                        <a:rPr lang="ru-RU" sz="900">
                          <a:effectLst/>
                        </a:rPr>
                        <a:t>Средства</a:t>
                      </a:r>
                    </a:p>
                    <a:p>
                      <a:pPr>
                        <a:spcAft>
                          <a:spcPts val="0"/>
                        </a:spcAft>
                      </a:pPr>
                      <a:r>
                        <a:rPr lang="ru-RU" sz="900">
                          <a:effectLst/>
                        </a:rPr>
                        <a:t>обучения</a:t>
                      </a:r>
                      <a:endParaRPr lang="ru-RU" sz="900">
                        <a:effectLst/>
                        <a:latin typeface="Calibri"/>
                        <a:ea typeface="Calibri"/>
                        <a:cs typeface="Times New Roman"/>
                      </a:endParaRPr>
                    </a:p>
                  </a:txBody>
                  <a:tcPr marL="55037" marR="55037" marT="0" marB="0"/>
                </a:tc>
                <a:tc rowSpan="2">
                  <a:txBody>
                    <a:bodyPr/>
                    <a:lstStyle/>
                    <a:p>
                      <a:pPr>
                        <a:spcAft>
                          <a:spcPts val="0"/>
                        </a:spcAft>
                      </a:pPr>
                      <a:r>
                        <a:rPr lang="ru-RU" sz="900">
                          <a:effectLst/>
                        </a:rPr>
                        <a:t>Формы,</a:t>
                      </a:r>
                    </a:p>
                    <a:p>
                      <a:pPr>
                        <a:spcAft>
                          <a:spcPts val="0"/>
                        </a:spcAft>
                      </a:pPr>
                      <a:r>
                        <a:rPr lang="ru-RU" sz="900">
                          <a:effectLst/>
                        </a:rPr>
                        <a:t>методы</a:t>
                      </a:r>
                      <a:endParaRPr lang="ru-RU" sz="900">
                        <a:effectLst/>
                        <a:latin typeface="Calibri"/>
                        <a:ea typeface="Calibri"/>
                        <a:cs typeface="Times New Roman"/>
                      </a:endParaRPr>
                    </a:p>
                  </a:txBody>
                  <a:tcPr marL="55037" marR="55037" marT="0" marB="0"/>
                </a:tc>
                <a:tc rowSpan="2">
                  <a:txBody>
                    <a:bodyPr/>
                    <a:lstStyle/>
                    <a:p>
                      <a:pPr>
                        <a:spcAft>
                          <a:spcPts val="0"/>
                        </a:spcAft>
                      </a:pPr>
                      <a:r>
                        <a:rPr lang="ru-RU" sz="900">
                          <a:effectLst/>
                        </a:rPr>
                        <a:t>Измерители</a:t>
                      </a:r>
                      <a:endParaRPr lang="ru-RU" sz="900">
                        <a:effectLst/>
                        <a:latin typeface="Calibri"/>
                        <a:ea typeface="Calibri"/>
                        <a:cs typeface="Times New Roman"/>
                      </a:endParaRPr>
                    </a:p>
                  </a:txBody>
                  <a:tcPr marL="55037" marR="55037" marT="0" marB="0"/>
                </a:tc>
              </a:tr>
              <a:tr h="13453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spcAft>
                          <a:spcPts val="0"/>
                        </a:spcAft>
                      </a:pPr>
                      <a:r>
                        <a:rPr lang="ru-RU" sz="900">
                          <a:effectLst/>
                        </a:rPr>
                        <a:t>преподавателя</a:t>
                      </a:r>
                      <a:endParaRPr lang="ru-RU" sz="900">
                        <a:effectLst/>
                        <a:latin typeface="Calibri"/>
                        <a:ea typeface="Calibri"/>
                        <a:cs typeface="Times New Roman"/>
                      </a:endParaRPr>
                    </a:p>
                  </a:txBody>
                  <a:tcPr marL="55037" marR="55037" marT="0" marB="0"/>
                </a:tc>
                <a:tc>
                  <a:txBody>
                    <a:bodyPr/>
                    <a:lstStyle/>
                    <a:p>
                      <a:pPr>
                        <a:spcAft>
                          <a:spcPts val="0"/>
                        </a:spcAft>
                      </a:pPr>
                      <a:r>
                        <a:rPr lang="ru-RU" sz="900">
                          <a:effectLst/>
                        </a:rPr>
                        <a:t>присутствующих</a:t>
                      </a:r>
                      <a:endParaRPr lang="ru-RU" sz="900">
                        <a:effectLst/>
                        <a:latin typeface="Calibri"/>
                        <a:ea typeface="Calibri"/>
                        <a:cs typeface="Times New Roman"/>
                      </a:endParaRPr>
                    </a:p>
                  </a:txBody>
                  <a:tcPr marL="55037" marR="55037" marT="0" marB="0"/>
                </a:tc>
                <a:tc vMerge="1">
                  <a:txBody>
                    <a:bodyPr/>
                    <a:lstStyle/>
                    <a:p>
                      <a:endParaRPr lang="ru-RU"/>
                    </a:p>
                  </a:txBody>
                  <a:tcPr/>
                </a:tc>
                <a:tc vMerge="1">
                  <a:txBody>
                    <a:bodyPr/>
                    <a:lstStyle/>
                    <a:p>
                      <a:endParaRPr lang="ru-RU"/>
                    </a:p>
                  </a:txBody>
                  <a:tcPr/>
                </a:tc>
                <a:tc vMerge="1">
                  <a:txBody>
                    <a:bodyPr/>
                    <a:lstStyle/>
                    <a:p>
                      <a:endParaRPr lang="ru-RU"/>
                    </a:p>
                  </a:txBody>
                  <a:tcPr/>
                </a:tc>
              </a:tr>
              <a:tr h="941749">
                <a:tc>
                  <a:txBody>
                    <a:bodyPr/>
                    <a:lstStyle/>
                    <a:p>
                      <a:pPr>
                        <a:spcAft>
                          <a:spcPts val="0"/>
                        </a:spcAft>
                      </a:pPr>
                      <a:r>
                        <a:rPr lang="ru-RU" sz="900">
                          <a:effectLst/>
                        </a:rPr>
                        <a:t>1</a:t>
                      </a:r>
                      <a:endParaRPr lang="ru-RU" sz="900">
                        <a:effectLst/>
                        <a:latin typeface="Calibri"/>
                        <a:ea typeface="Calibri"/>
                        <a:cs typeface="Times New Roman"/>
                      </a:endParaRPr>
                    </a:p>
                  </a:txBody>
                  <a:tcPr marL="55037" marR="55037" marT="0" marB="0"/>
                </a:tc>
                <a:tc>
                  <a:txBody>
                    <a:bodyPr/>
                    <a:lstStyle/>
                    <a:p>
                      <a:pPr>
                        <a:spcAft>
                          <a:spcPts val="0"/>
                        </a:spcAft>
                      </a:pPr>
                      <a:r>
                        <a:rPr lang="ru-RU" sz="900" b="1" dirty="0">
                          <a:effectLst/>
                        </a:rPr>
                        <a:t>Организационный</a:t>
                      </a:r>
                      <a:endParaRPr lang="ru-RU" sz="900" b="1" dirty="0">
                        <a:effectLst/>
                        <a:latin typeface="Calibri"/>
                        <a:ea typeface="Calibri"/>
                        <a:cs typeface="Times New Roman"/>
                      </a:endParaRPr>
                    </a:p>
                  </a:txBody>
                  <a:tcPr marL="55037" marR="55037" marT="0" marB="0"/>
                </a:tc>
                <a:tc>
                  <a:txBody>
                    <a:bodyPr/>
                    <a:lstStyle/>
                    <a:p>
                      <a:pPr>
                        <a:spcAft>
                          <a:spcPts val="0"/>
                        </a:spcAft>
                      </a:pPr>
                      <a:r>
                        <a:rPr lang="ru-RU" sz="900" b="1" dirty="0">
                          <a:effectLst/>
                        </a:rPr>
                        <a:t>Организовать познавательную деятельность присутствующих, </a:t>
                      </a:r>
                      <a:r>
                        <a:rPr lang="ru-RU" sz="900" b="1" dirty="0" err="1">
                          <a:effectLst/>
                        </a:rPr>
                        <a:t>целеполагание</a:t>
                      </a:r>
                      <a:r>
                        <a:rPr lang="ru-RU" sz="900" b="1" dirty="0">
                          <a:effectLst/>
                        </a:rPr>
                        <a:t> предстоящей деятельности</a:t>
                      </a:r>
                      <a:endParaRPr lang="ru-RU" sz="900" b="1" dirty="0">
                        <a:effectLst/>
                        <a:latin typeface="Calibri"/>
                        <a:ea typeface="Calibri"/>
                        <a:cs typeface="Times New Roman"/>
                      </a:endParaRPr>
                    </a:p>
                  </a:txBody>
                  <a:tcPr marL="55037" marR="55037" marT="0" marB="0"/>
                </a:tc>
                <a:tc>
                  <a:txBody>
                    <a:bodyPr/>
                    <a:lstStyle/>
                    <a:p>
                      <a:pPr>
                        <a:spcAft>
                          <a:spcPts val="0"/>
                        </a:spcAft>
                      </a:pPr>
                      <a:r>
                        <a:rPr lang="ru-RU" sz="900" b="1" dirty="0">
                          <a:effectLst/>
                        </a:rPr>
                        <a:t>5</a:t>
                      </a:r>
                      <a:endParaRPr lang="ru-RU" sz="900" b="1" dirty="0">
                        <a:effectLst/>
                        <a:latin typeface="Calibri"/>
                        <a:ea typeface="Calibri"/>
                        <a:cs typeface="Times New Roman"/>
                      </a:endParaRPr>
                    </a:p>
                  </a:txBody>
                  <a:tcPr marL="55037" marR="55037" marT="0" marB="0"/>
                </a:tc>
                <a:tc>
                  <a:txBody>
                    <a:bodyPr/>
                    <a:lstStyle/>
                    <a:p>
                      <a:pPr>
                        <a:spcAft>
                          <a:spcPts val="0"/>
                        </a:spcAft>
                      </a:pPr>
                      <a:r>
                        <a:rPr lang="ru-RU" sz="900" b="1">
                          <a:effectLst/>
                        </a:rPr>
                        <a:t>Называет проблему.</a:t>
                      </a:r>
                    </a:p>
                    <a:p>
                      <a:pPr>
                        <a:spcAft>
                          <a:spcPts val="0"/>
                        </a:spcAft>
                      </a:pPr>
                      <a:r>
                        <a:rPr lang="ru-RU" sz="900" b="1">
                          <a:effectLst/>
                        </a:rPr>
                        <a:t>Сообщает тему.</a:t>
                      </a:r>
                    </a:p>
                    <a:p>
                      <a:pPr>
                        <a:spcAft>
                          <a:spcPts val="0"/>
                        </a:spcAft>
                      </a:pPr>
                      <a:r>
                        <a:rPr lang="ru-RU" sz="900" b="1">
                          <a:effectLst/>
                        </a:rPr>
                        <a:t>Создает мотивацию на выполнение задания.</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a:effectLst/>
                        </a:rPr>
                        <a:t>Слушают</a:t>
                      </a:r>
                    </a:p>
                    <a:p>
                      <a:pPr>
                        <a:spcAft>
                          <a:spcPts val="0"/>
                        </a:spcAft>
                      </a:pPr>
                      <a:r>
                        <a:rPr lang="ru-RU" sz="900" b="1">
                          <a:effectLst/>
                        </a:rPr>
                        <a:t>обсуждают</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a:effectLst/>
                        </a:rPr>
                        <a:t>Презентация плана  открытого мероприятия.</a:t>
                      </a:r>
                    </a:p>
                    <a:p>
                      <a:pPr>
                        <a:spcAft>
                          <a:spcPts val="0"/>
                        </a:spcAft>
                      </a:pPr>
                      <a:r>
                        <a:rPr lang="ru-RU" sz="900" b="1">
                          <a:effectLst/>
                        </a:rPr>
                        <a:t> </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a:effectLst/>
                        </a:rPr>
                        <a:t>Монолог</a:t>
                      </a:r>
                    </a:p>
                    <a:p>
                      <a:pPr>
                        <a:spcAft>
                          <a:spcPts val="0"/>
                        </a:spcAft>
                      </a:pPr>
                      <a:r>
                        <a:rPr lang="ru-RU" sz="900" b="1">
                          <a:effectLst/>
                        </a:rPr>
                        <a:t>Фронтальная</a:t>
                      </a:r>
                    </a:p>
                    <a:p>
                      <a:pPr>
                        <a:spcAft>
                          <a:spcPts val="0"/>
                        </a:spcAft>
                      </a:pPr>
                      <a:r>
                        <a:rPr lang="ru-RU" sz="900" b="1">
                          <a:effectLst/>
                        </a:rPr>
                        <a:t>Групповая</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a:effectLst/>
                        </a:rPr>
                        <a:t>Презентация</a:t>
                      </a:r>
                      <a:endParaRPr lang="ru-RU" sz="900" b="1">
                        <a:effectLst/>
                        <a:latin typeface="Calibri"/>
                        <a:ea typeface="Calibri"/>
                        <a:cs typeface="Times New Roman"/>
                      </a:endParaRPr>
                    </a:p>
                  </a:txBody>
                  <a:tcPr marL="55037" marR="55037" marT="0" marB="0"/>
                </a:tc>
              </a:tr>
              <a:tr h="807213">
                <a:tc>
                  <a:txBody>
                    <a:bodyPr/>
                    <a:lstStyle/>
                    <a:p>
                      <a:pPr>
                        <a:spcAft>
                          <a:spcPts val="0"/>
                        </a:spcAft>
                      </a:pPr>
                      <a:r>
                        <a:rPr lang="ru-RU" sz="900">
                          <a:effectLst/>
                        </a:rPr>
                        <a:t>2</a:t>
                      </a:r>
                      <a:endParaRPr lang="ru-RU" sz="900">
                        <a:effectLst/>
                        <a:latin typeface="Calibri"/>
                        <a:ea typeface="Calibri"/>
                        <a:cs typeface="Times New Roman"/>
                      </a:endParaRPr>
                    </a:p>
                  </a:txBody>
                  <a:tcPr marL="55037" marR="55037" marT="0" marB="0"/>
                </a:tc>
                <a:tc>
                  <a:txBody>
                    <a:bodyPr/>
                    <a:lstStyle/>
                    <a:p>
                      <a:pPr>
                        <a:spcAft>
                          <a:spcPts val="0"/>
                        </a:spcAft>
                      </a:pPr>
                      <a:r>
                        <a:rPr lang="ru-RU" sz="900" b="1">
                          <a:effectLst/>
                        </a:rPr>
                        <a:t>Информационный</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a:effectLst/>
                        </a:rPr>
                        <a:t>Побудить   интерес к теме. </a:t>
                      </a:r>
                    </a:p>
                    <a:p>
                      <a:pPr>
                        <a:spcAft>
                          <a:spcPts val="0"/>
                        </a:spcAft>
                      </a:pPr>
                      <a:r>
                        <a:rPr lang="ru-RU" sz="900" b="1">
                          <a:effectLst/>
                        </a:rPr>
                        <a:t> </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dirty="0">
                          <a:effectLst/>
                        </a:rPr>
                        <a:t>10</a:t>
                      </a:r>
                      <a:endParaRPr lang="ru-RU" sz="900" b="1" dirty="0">
                        <a:effectLst/>
                        <a:latin typeface="Calibri"/>
                        <a:ea typeface="Calibri"/>
                        <a:cs typeface="Times New Roman"/>
                      </a:endParaRPr>
                    </a:p>
                  </a:txBody>
                  <a:tcPr marL="55037" marR="55037" marT="0" marB="0"/>
                </a:tc>
                <a:tc>
                  <a:txBody>
                    <a:bodyPr/>
                    <a:lstStyle/>
                    <a:p>
                      <a:pPr>
                        <a:spcAft>
                          <a:spcPts val="0"/>
                        </a:spcAft>
                      </a:pPr>
                      <a:r>
                        <a:rPr lang="ru-RU" sz="900" b="1" dirty="0">
                          <a:effectLst/>
                        </a:rPr>
                        <a:t>Рассказ преподавателя с использованием технических средств обучения.</a:t>
                      </a:r>
                    </a:p>
                    <a:p>
                      <a:pPr>
                        <a:spcAft>
                          <a:spcPts val="0"/>
                        </a:spcAft>
                      </a:pPr>
                      <a:r>
                        <a:rPr lang="ru-RU" sz="900" b="1" dirty="0">
                          <a:effectLst/>
                        </a:rPr>
                        <a:t> </a:t>
                      </a:r>
                      <a:endParaRPr lang="ru-RU" sz="900" b="1" dirty="0">
                        <a:effectLst/>
                        <a:latin typeface="Calibri"/>
                        <a:ea typeface="Calibri"/>
                        <a:cs typeface="Times New Roman"/>
                      </a:endParaRPr>
                    </a:p>
                  </a:txBody>
                  <a:tcPr marL="55037" marR="55037" marT="0" marB="0"/>
                </a:tc>
                <a:tc>
                  <a:txBody>
                    <a:bodyPr/>
                    <a:lstStyle/>
                    <a:p>
                      <a:pPr>
                        <a:spcAft>
                          <a:spcPts val="0"/>
                        </a:spcAft>
                      </a:pPr>
                      <a:r>
                        <a:rPr lang="ru-RU" sz="900" b="1" dirty="0">
                          <a:effectLst/>
                        </a:rPr>
                        <a:t>Слушают, обсуждают.</a:t>
                      </a:r>
                    </a:p>
                    <a:p>
                      <a:pPr>
                        <a:spcAft>
                          <a:spcPts val="0"/>
                        </a:spcAft>
                      </a:pPr>
                      <a:r>
                        <a:rPr lang="ru-RU" sz="900" b="1" dirty="0">
                          <a:effectLst/>
                        </a:rPr>
                        <a:t> </a:t>
                      </a:r>
                      <a:endParaRPr lang="ru-RU" sz="900" b="1" dirty="0">
                        <a:effectLst/>
                        <a:latin typeface="Calibri"/>
                        <a:ea typeface="Calibri"/>
                        <a:cs typeface="Times New Roman"/>
                      </a:endParaRPr>
                    </a:p>
                  </a:txBody>
                  <a:tcPr marL="55037" marR="55037" marT="0" marB="0"/>
                </a:tc>
                <a:tc>
                  <a:txBody>
                    <a:bodyPr/>
                    <a:lstStyle/>
                    <a:p>
                      <a:pPr>
                        <a:spcAft>
                          <a:spcPts val="0"/>
                        </a:spcAft>
                      </a:pPr>
                      <a:r>
                        <a:rPr lang="ru-RU" sz="900" b="1" dirty="0">
                          <a:effectLst/>
                        </a:rPr>
                        <a:t>Информационный текст.</a:t>
                      </a:r>
                    </a:p>
                    <a:p>
                      <a:pPr>
                        <a:spcAft>
                          <a:spcPts val="0"/>
                        </a:spcAft>
                      </a:pPr>
                      <a:r>
                        <a:rPr lang="ru-RU" sz="900" b="1" dirty="0">
                          <a:effectLst/>
                        </a:rPr>
                        <a:t>Опорные понятия.</a:t>
                      </a:r>
                    </a:p>
                    <a:p>
                      <a:pPr>
                        <a:spcAft>
                          <a:spcPts val="0"/>
                        </a:spcAft>
                      </a:pPr>
                      <a:r>
                        <a:rPr lang="ru-RU" sz="900" b="1" dirty="0">
                          <a:effectLst/>
                        </a:rPr>
                        <a:t>Презентация</a:t>
                      </a:r>
                      <a:endParaRPr lang="ru-RU" sz="900" b="1" dirty="0">
                        <a:effectLst/>
                        <a:latin typeface="Calibri"/>
                        <a:ea typeface="Calibri"/>
                        <a:cs typeface="Times New Roman"/>
                      </a:endParaRPr>
                    </a:p>
                  </a:txBody>
                  <a:tcPr marL="55037" marR="55037" marT="0" marB="0"/>
                </a:tc>
                <a:tc>
                  <a:txBody>
                    <a:bodyPr/>
                    <a:lstStyle/>
                    <a:p>
                      <a:pPr>
                        <a:spcAft>
                          <a:spcPts val="0"/>
                        </a:spcAft>
                      </a:pPr>
                      <a:r>
                        <a:rPr lang="ru-RU" sz="900" b="1">
                          <a:effectLst/>
                        </a:rPr>
                        <a:t>Групповая</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a:effectLst/>
                        </a:rPr>
                        <a:t>Слайды</a:t>
                      </a:r>
                      <a:endParaRPr lang="ru-RU" sz="900" b="1">
                        <a:effectLst/>
                        <a:latin typeface="Calibri"/>
                        <a:ea typeface="Calibri"/>
                        <a:cs typeface="Times New Roman"/>
                      </a:endParaRPr>
                    </a:p>
                  </a:txBody>
                  <a:tcPr marL="55037" marR="55037" marT="0" marB="0"/>
                </a:tc>
              </a:tr>
              <a:tr h="672678">
                <a:tc>
                  <a:txBody>
                    <a:bodyPr/>
                    <a:lstStyle/>
                    <a:p>
                      <a:pPr>
                        <a:spcAft>
                          <a:spcPts val="0"/>
                        </a:spcAft>
                      </a:pPr>
                      <a:r>
                        <a:rPr lang="ru-RU" sz="900">
                          <a:effectLst/>
                        </a:rPr>
                        <a:t> 3</a:t>
                      </a:r>
                      <a:endParaRPr lang="ru-RU" sz="900">
                        <a:effectLst/>
                        <a:latin typeface="Calibri"/>
                        <a:ea typeface="Calibri"/>
                        <a:cs typeface="Times New Roman"/>
                      </a:endParaRPr>
                    </a:p>
                  </a:txBody>
                  <a:tcPr marL="55037" marR="55037" marT="0" marB="0"/>
                </a:tc>
                <a:tc>
                  <a:txBody>
                    <a:bodyPr/>
                    <a:lstStyle/>
                    <a:p>
                      <a:pPr>
                        <a:spcAft>
                          <a:spcPts val="0"/>
                        </a:spcAft>
                      </a:pPr>
                      <a:r>
                        <a:rPr lang="ru-RU" sz="900" b="1">
                          <a:effectLst/>
                        </a:rPr>
                        <a:t>Смысловой</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a:effectLst/>
                        </a:rPr>
                        <a:t>Выявить содержание выбранного материала (статьи)</a:t>
                      </a:r>
                    </a:p>
                    <a:p>
                      <a:pPr>
                        <a:spcAft>
                          <a:spcPts val="0"/>
                        </a:spcAft>
                      </a:pPr>
                      <a:r>
                        <a:rPr lang="ru-RU" sz="900" b="1">
                          <a:effectLst/>
                        </a:rPr>
                        <a:t>Заполнить карточку</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a:effectLst/>
                        </a:rPr>
                        <a:t>10-20</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a:effectLst/>
                        </a:rPr>
                        <a:t>Выступление представителя работодателя  </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a:effectLst/>
                        </a:rPr>
                        <a:t>Анализируют информацию.</a:t>
                      </a:r>
                    </a:p>
                    <a:p>
                      <a:pPr>
                        <a:spcAft>
                          <a:spcPts val="0"/>
                        </a:spcAft>
                      </a:pPr>
                      <a:r>
                        <a:rPr lang="ru-RU" sz="900" b="1">
                          <a:effectLst/>
                        </a:rPr>
                        <a:t>Обсуждают, задают вопросы</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dirty="0">
                          <a:effectLst/>
                        </a:rPr>
                        <a:t> </a:t>
                      </a:r>
                      <a:endParaRPr lang="ru-RU" sz="900" b="1" dirty="0">
                        <a:effectLst/>
                        <a:latin typeface="Calibri"/>
                        <a:ea typeface="Calibri"/>
                        <a:cs typeface="Times New Roman"/>
                      </a:endParaRPr>
                    </a:p>
                  </a:txBody>
                  <a:tcPr marL="55037" marR="55037" marT="0" marB="0"/>
                </a:tc>
                <a:tc>
                  <a:txBody>
                    <a:bodyPr/>
                    <a:lstStyle/>
                    <a:p>
                      <a:pPr>
                        <a:spcAft>
                          <a:spcPts val="0"/>
                        </a:spcAft>
                      </a:pPr>
                      <a:r>
                        <a:rPr lang="ru-RU" sz="900" b="1" dirty="0">
                          <a:effectLst/>
                        </a:rPr>
                        <a:t>Групповая</a:t>
                      </a:r>
                      <a:endParaRPr lang="ru-RU" sz="900" b="1" dirty="0">
                        <a:effectLst/>
                        <a:latin typeface="Calibri"/>
                        <a:ea typeface="Calibri"/>
                        <a:cs typeface="Times New Roman"/>
                      </a:endParaRPr>
                    </a:p>
                  </a:txBody>
                  <a:tcPr marL="55037" marR="55037" marT="0" marB="0"/>
                </a:tc>
                <a:tc>
                  <a:txBody>
                    <a:bodyPr/>
                    <a:lstStyle/>
                    <a:p>
                      <a:pPr>
                        <a:spcAft>
                          <a:spcPts val="0"/>
                        </a:spcAft>
                      </a:pPr>
                      <a:r>
                        <a:rPr lang="ru-RU" sz="900" b="1">
                          <a:effectLst/>
                        </a:rPr>
                        <a:t>Соответствие деятельности плану выполняемого задания</a:t>
                      </a:r>
                      <a:endParaRPr lang="ru-RU" sz="900" b="1">
                        <a:effectLst/>
                        <a:latin typeface="Calibri"/>
                        <a:ea typeface="Calibri"/>
                        <a:cs typeface="Times New Roman"/>
                      </a:endParaRPr>
                    </a:p>
                  </a:txBody>
                  <a:tcPr marL="55037" marR="55037" marT="0" marB="0"/>
                </a:tc>
              </a:tr>
              <a:tr h="807213">
                <a:tc>
                  <a:txBody>
                    <a:bodyPr/>
                    <a:lstStyle/>
                    <a:p>
                      <a:pPr>
                        <a:spcAft>
                          <a:spcPts val="0"/>
                        </a:spcAft>
                      </a:pPr>
                      <a:r>
                        <a:rPr lang="ru-RU" sz="900">
                          <a:effectLst/>
                        </a:rPr>
                        <a:t>4</a:t>
                      </a:r>
                      <a:endParaRPr lang="ru-RU" sz="900">
                        <a:effectLst/>
                        <a:latin typeface="Calibri"/>
                        <a:ea typeface="Calibri"/>
                        <a:cs typeface="Times New Roman"/>
                      </a:endParaRPr>
                    </a:p>
                  </a:txBody>
                  <a:tcPr marL="55037" marR="55037" marT="0" marB="0"/>
                </a:tc>
                <a:tc>
                  <a:txBody>
                    <a:bodyPr/>
                    <a:lstStyle/>
                    <a:p>
                      <a:pPr>
                        <a:spcAft>
                          <a:spcPts val="0"/>
                        </a:spcAft>
                      </a:pPr>
                      <a:r>
                        <a:rPr lang="ru-RU" sz="900" b="1">
                          <a:effectLst/>
                        </a:rPr>
                        <a:t>Демонстрационно-</a:t>
                      </a:r>
                    </a:p>
                    <a:p>
                      <a:pPr>
                        <a:spcAft>
                          <a:spcPts val="0"/>
                        </a:spcAft>
                      </a:pPr>
                      <a:r>
                        <a:rPr lang="ru-RU" sz="900" b="1">
                          <a:effectLst/>
                        </a:rPr>
                        <a:t>Дискуссионный</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a:effectLst/>
                        </a:rPr>
                        <a:t> Побудить интерес к работе с новой информацией.</a:t>
                      </a:r>
                    </a:p>
                    <a:p>
                      <a:pPr>
                        <a:spcAft>
                          <a:spcPts val="0"/>
                        </a:spcAft>
                      </a:pPr>
                      <a:r>
                        <a:rPr lang="ru-RU" sz="900" b="1">
                          <a:effectLst/>
                        </a:rPr>
                        <a:t>Сформировать преставление, что меня ждет в будущем</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a:effectLst/>
                        </a:rPr>
                        <a:t>40</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a:effectLst/>
                        </a:rPr>
                        <a:t>Координирует выступления присутствующих</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a:effectLst/>
                        </a:rPr>
                        <a:t>Выступают присутствующие.</a:t>
                      </a:r>
                    </a:p>
                    <a:p>
                      <a:pPr>
                        <a:spcAft>
                          <a:spcPts val="0"/>
                        </a:spcAft>
                      </a:pPr>
                      <a:r>
                        <a:rPr lang="ru-RU" sz="900" b="1">
                          <a:effectLst/>
                        </a:rPr>
                        <a:t>Все обсуждают выступления, дополняют</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a:effectLst/>
                        </a:rPr>
                        <a:t>Слайды, презентации</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dirty="0">
                          <a:effectLst/>
                        </a:rPr>
                        <a:t>Фронтальная</a:t>
                      </a:r>
                      <a:endParaRPr lang="ru-RU" sz="900" b="1" dirty="0">
                        <a:effectLst/>
                        <a:latin typeface="Calibri"/>
                        <a:ea typeface="Calibri"/>
                        <a:cs typeface="Times New Roman"/>
                      </a:endParaRPr>
                    </a:p>
                  </a:txBody>
                  <a:tcPr marL="55037" marR="55037" marT="0" marB="0"/>
                </a:tc>
                <a:tc>
                  <a:txBody>
                    <a:bodyPr/>
                    <a:lstStyle/>
                    <a:p>
                      <a:pPr>
                        <a:spcAft>
                          <a:spcPts val="0"/>
                        </a:spcAft>
                      </a:pPr>
                      <a:r>
                        <a:rPr lang="ru-RU" sz="900" b="1" dirty="0">
                          <a:effectLst/>
                        </a:rPr>
                        <a:t>Вопросы</a:t>
                      </a:r>
                    </a:p>
                    <a:p>
                      <a:pPr>
                        <a:spcAft>
                          <a:spcPts val="0"/>
                        </a:spcAft>
                      </a:pPr>
                      <a:r>
                        <a:rPr lang="ru-RU" sz="900" b="1" dirty="0">
                          <a:effectLst/>
                        </a:rPr>
                        <a:t>Дополнения</a:t>
                      </a:r>
                    </a:p>
                    <a:p>
                      <a:pPr>
                        <a:spcAft>
                          <a:spcPts val="0"/>
                        </a:spcAft>
                      </a:pPr>
                      <a:r>
                        <a:rPr lang="ru-RU" sz="900" b="1" dirty="0">
                          <a:effectLst/>
                        </a:rPr>
                        <a:t>Ответы</a:t>
                      </a:r>
                      <a:endParaRPr lang="ru-RU" sz="900" b="1" dirty="0">
                        <a:effectLst/>
                        <a:latin typeface="Calibri"/>
                        <a:ea typeface="Calibri"/>
                        <a:cs typeface="Times New Roman"/>
                      </a:endParaRPr>
                    </a:p>
                  </a:txBody>
                  <a:tcPr marL="55037" marR="55037" marT="0" marB="0"/>
                </a:tc>
              </a:tr>
              <a:tr h="941749">
                <a:tc>
                  <a:txBody>
                    <a:bodyPr/>
                    <a:lstStyle/>
                    <a:p>
                      <a:pPr>
                        <a:spcAft>
                          <a:spcPts val="0"/>
                        </a:spcAft>
                      </a:pPr>
                      <a:r>
                        <a:rPr lang="ru-RU" sz="900">
                          <a:effectLst/>
                        </a:rPr>
                        <a:t>5</a:t>
                      </a:r>
                      <a:endParaRPr lang="ru-RU" sz="900">
                        <a:effectLst/>
                        <a:latin typeface="Calibri"/>
                        <a:ea typeface="Calibri"/>
                        <a:cs typeface="Times New Roman"/>
                      </a:endParaRPr>
                    </a:p>
                  </a:txBody>
                  <a:tcPr marL="55037" marR="55037" marT="0" marB="0"/>
                </a:tc>
                <a:tc>
                  <a:txBody>
                    <a:bodyPr/>
                    <a:lstStyle/>
                    <a:p>
                      <a:pPr>
                        <a:spcAft>
                          <a:spcPts val="0"/>
                        </a:spcAft>
                      </a:pPr>
                      <a:r>
                        <a:rPr lang="ru-RU" sz="900" b="1">
                          <a:effectLst/>
                        </a:rPr>
                        <a:t>Рефлексивный</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a:effectLst/>
                        </a:rPr>
                        <a:t>Уметь анализировать и оценивать новизну и полноту приобретенного знания</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a:effectLst/>
                        </a:rPr>
                        <a:t>5</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a:effectLst/>
                        </a:rPr>
                        <a:t>Проверяет степень овладения  новой информацией.</a:t>
                      </a:r>
                    </a:p>
                    <a:p>
                      <a:pPr>
                        <a:spcAft>
                          <a:spcPts val="0"/>
                        </a:spcAft>
                      </a:pPr>
                      <a:r>
                        <a:rPr lang="ru-RU" sz="900" b="1">
                          <a:effectLst/>
                        </a:rPr>
                        <a:t> Организует подведение итогов. </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a:effectLst/>
                        </a:rPr>
                        <a:t>Участвуют в подведении итогов.</a:t>
                      </a:r>
                    </a:p>
                    <a:p>
                      <a:pPr>
                        <a:spcAft>
                          <a:spcPts val="0"/>
                        </a:spcAft>
                      </a:pPr>
                      <a:r>
                        <a:rPr lang="ru-RU" sz="900" b="1">
                          <a:effectLst/>
                        </a:rPr>
                        <a:t>Оценивают степень овладения  новой информацией.</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a:effectLst/>
                        </a:rPr>
                        <a:t> </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a:effectLst/>
                        </a:rPr>
                        <a:t>Индивидуальная</a:t>
                      </a:r>
                    </a:p>
                    <a:p>
                      <a:pPr>
                        <a:spcAft>
                          <a:spcPts val="0"/>
                        </a:spcAft>
                      </a:pPr>
                      <a:r>
                        <a:rPr lang="ru-RU" sz="900" b="1">
                          <a:effectLst/>
                        </a:rPr>
                        <a:t>Групповая</a:t>
                      </a:r>
                    </a:p>
                    <a:p>
                      <a:pPr>
                        <a:spcAft>
                          <a:spcPts val="0"/>
                        </a:spcAft>
                      </a:pPr>
                      <a:r>
                        <a:rPr lang="ru-RU" sz="900" b="1">
                          <a:effectLst/>
                        </a:rPr>
                        <a:t>Фронтальная</a:t>
                      </a:r>
                    </a:p>
                    <a:p>
                      <a:pPr>
                        <a:spcAft>
                          <a:spcPts val="0"/>
                        </a:spcAft>
                      </a:pPr>
                      <a:r>
                        <a:rPr lang="ru-RU" sz="900" b="1">
                          <a:effectLst/>
                        </a:rPr>
                        <a:t> </a:t>
                      </a:r>
                      <a:endParaRPr lang="ru-RU" sz="900" b="1">
                        <a:effectLst/>
                        <a:latin typeface="Calibri"/>
                        <a:ea typeface="Calibri"/>
                        <a:cs typeface="Times New Roman"/>
                      </a:endParaRPr>
                    </a:p>
                  </a:txBody>
                  <a:tcPr marL="55037" marR="55037" marT="0" marB="0"/>
                </a:tc>
                <a:tc>
                  <a:txBody>
                    <a:bodyPr/>
                    <a:lstStyle/>
                    <a:p>
                      <a:pPr>
                        <a:spcAft>
                          <a:spcPts val="0"/>
                        </a:spcAft>
                      </a:pPr>
                      <a:r>
                        <a:rPr lang="ru-RU" sz="900" b="1" dirty="0">
                          <a:effectLst/>
                        </a:rPr>
                        <a:t> </a:t>
                      </a:r>
                      <a:endParaRPr lang="ru-RU" sz="900" b="1" dirty="0">
                        <a:effectLst/>
                        <a:latin typeface="Calibri"/>
                        <a:ea typeface="Calibri"/>
                        <a:cs typeface="Times New Roman"/>
                      </a:endParaRPr>
                    </a:p>
                  </a:txBody>
                  <a:tcPr marL="55037" marR="55037" marT="0" marB="0"/>
                </a:tc>
              </a:tr>
            </a:tbl>
          </a:graphicData>
        </a:graphic>
      </p:graphicFrame>
    </p:spTree>
    <p:extLst>
      <p:ext uri="{BB962C8B-B14F-4D97-AF65-F5344CB8AC3E}">
        <p14:creationId xmlns:p14="http://schemas.microsoft.com/office/powerpoint/2010/main" xmlns="" val="523799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a:solidFill>
                  <a:srgbClr val="0070C0"/>
                </a:solidFill>
              </a:rPr>
              <a:t>Методы и приемы защиты отчета по производственной </a:t>
            </a:r>
            <a:r>
              <a:rPr lang="ru-RU" sz="3100" b="1" dirty="0" smtClean="0">
                <a:solidFill>
                  <a:srgbClr val="0070C0"/>
                </a:solidFill>
              </a:rPr>
              <a:t>практике. Мастер-класс</a:t>
            </a:r>
            <a:r>
              <a:rPr lang="ru-RU" dirty="0"/>
              <a:t/>
            </a:r>
            <a:br>
              <a:rPr lang="ru-RU" dirty="0"/>
            </a:br>
            <a:endParaRPr lang="ru-RU" dirty="0"/>
          </a:p>
        </p:txBody>
      </p:sp>
      <p:pic>
        <p:nvPicPr>
          <p:cNvPr id="9218" name="Picture 2"/>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395536" y="4005064"/>
            <a:ext cx="4076576" cy="2448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bwMode="auto">
          <a:xfrm>
            <a:off x="5238362" y="3933056"/>
            <a:ext cx="3587092" cy="24203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364087" y="1052736"/>
            <a:ext cx="3461367" cy="259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79512" y="1219324"/>
            <a:ext cx="4292600" cy="242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19484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70C0"/>
                </a:solidFill>
              </a:rPr>
              <a:t>Конкурс «Преподаватель </a:t>
            </a:r>
            <a:r>
              <a:rPr lang="ru-RU" b="1" dirty="0">
                <a:solidFill>
                  <a:srgbClr val="0070C0"/>
                </a:solidFill>
              </a:rPr>
              <a:t>года-2015».  </a:t>
            </a:r>
          </a:p>
        </p:txBody>
      </p:sp>
      <p:sp>
        <p:nvSpPr>
          <p:cNvPr id="3" name="Объект 2"/>
          <p:cNvSpPr>
            <a:spLocks noGrp="1"/>
          </p:cNvSpPr>
          <p:nvPr>
            <p:ph idx="1"/>
          </p:nvPr>
        </p:nvSpPr>
        <p:spPr/>
        <p:txBody>
          <a:bodyPr/>
          <a:lstStyle/>
          <a:p>
            <a:endParaRPr lang="ru-RU" dirty="0"/>
          </a:p>
        </p:txBody>
      </p:sp>
      <p:pic>
        <p:nvPicPr>
          <p:cNvPr id="7171" name="Picture 3" descr="D:\Препод года финал\DSC03927.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39552" y="1700808"/>
            <a:ext cx="7395967" cy="41489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494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70C0"/>
                </a:solidFill>
              </a:rPr>
              <a:t>Конкурс «Преподаватель года-2015». </a:t>
            </a:r>
          </a:p>
        </p:txBody>
      </p:sp>
      <p:pic>
        <p:nvPicPr>
          <p:cNvPr id="8194" name="Picture 2" descr="D:\Препод года финал\DSC0391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364564" y="1772816"/>
            <a:ext cx="5439207" cy="3358343"/>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Grp="1" noChangeAspect="1" noChangeArrowheads="1"/>
          </p:cNvPicPr>
          <p:nvPr>
            <p:ph idx="1"/>
          </p:nvPr>
        </p:nvPicPr>
        <p:blipFill>
          <a:blip r:embed="rId3" cstate="email">
            <a:extLst>
              <a:ext uri="{28A0092B-C50C-407E-A947-70E740481C1C}">
                <a14:useLocalDpi xmlns:a14="http://schemas.microsoft.com/office/drawing/2010/main" xmlns="" val="0"/>
              </a:ext>
            </a:extLst>
          </a:blip>
          <a:srcRect/>
          <a:stretch>
            <a:fillRect/>
          </a:stretch>
        </p:blipFill>
        <p:spPr bwMode="auto">
          <a:xfrm>
            <a:off x="395536" y="1772816"/>
            <a:ext cx="2700890" cy="3744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0712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70C0"/>
                </a:solidFill>
              </a:rPr>
              <a:t>Конкурс «Преподаватель года-2015». </a:t>
            </a:r>
          </a:p>
        </p:txBody>
      </p:sp>
      <p:sp>
        <p:nvSpPr>
          <p:cNvPr id="3" name="Объект 2"/>
          <p:cNvSpPr>
            <a:spLocks noGrp="1"/>
          </p:cNvSpPr>
          <p:nvPr>
            <p:ph idx="1"/>
          </p:nvPr>
        </p:nvSpPr>
        <p:spPr/>
        <p:txBody>
          <a:bodyPr/>
          <a:lstStyle/>
          <a:p>
            <a:endParaRPr lang="ru-RU" dirty="0"/>
          </a:p>
        </p:txBody>
      </p:sp>
      <p:pic>
        <p:nvPicPr>
          <p:cNvPr id="9218" name="Picture 2" descr="D:\Препод года финал\DSC03827.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11560" y="1700808"/>
            <a:ext cx="7272808" cy="40798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1432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42" name="Picture 2" descr="D:\Препод года финал\DSC03836.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864219"/>
            <a:ext cx="9144000" cy="51295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0974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58218"/>
          </a:xfrm>
        </p:spPr>
        <p:txBody>
          <a:bodyPr>
            <a:normAutofit/>
          </a:bodyPr>
          <a:lstStyle/>
          <a:p>
            <a:r>
              <a:rPr lang="ru-RU" sz="2400" b="1" dirty="0">
                <a:solidFill>
                  <a:schemeClr val="tx2">
                    <a:lumMod val="75000"/>
                  </a:schemeClr>
                </a:solidFill>
              </a:rPr>
              <a:t>Активное участие в работе методических объединений педагогических работников организаций, в разработке программно-методического сопровождения образовательного процесса, профессиональных конкурсах</a:t>
            </a:r>
          </a:p>
        </p:txBody>
      </p:sp>
      <p:sp>
        <p:nvSpPr>
          <p:cNvPr id="3" name="Объект 2"/>
          <p:cNvSpPr>
            <a:spLocks noGrp="1"/>
          </p:cNvSpPr>
          <p:nvPr>
            <p:ph idx="1"/>
          </p:nvPr>
        </p:nvSpPr>
        <p:spPr>
          <a:xfrm>
            <a:off x="457200" y="2204864"/>
            <a:ext cx="8229600" cy="3921299"/>
          </a:xfrm>
        </p:spPr>
        <p:txBody>
          <a:bodyPr>
            <a:normAutofit/>
          </a:bodyPr>
          <a:lstStyle/>
          <a:p>
            <a:pPr algn="just">
              <a:spcAft>
                <a:spcPts val="0"/>
              </a:spcAft>
              <a:tabLst>
                <a:tab pos="990600" algn="l"/>
              </a:tabLst>
            </a:pPr>
            <a:r>
              <a:rPr lang="ru-RU" sz="2400" dirty="0">
                <a:solidFill>
                  <a:schemeClr val="tx2">
                    <a:lumMod val="75000"/>
                  </a:schemeClr>
                </a:solidFill>
                <a:latin typeface="Times New Roman"/>
                <a:ea typeface="Times New Roman"/>
              </a:rPr>
              <a:t>Приняла участие: </a:t>
            </a:r>
            <a:endParaRPr lang="ru-RU" sz="1600" dirty="0">
              <a:solidFill>
                <a:schemeClr val="tx2">
                  <a:lumMod val="75000"/>
                </a:schemeClr>
              </a:solidFill>
              <a:latin typeface="Courier New"/>
              <a:ea typeface="Times New Roman"/>
            </a:endParaRPr>
          </a:p>
          <a:p>
            <a:pPr algn="just">
              <a:spcAft>
                <a:spcPts val="0"/>
              </a:spcAft>
              <a:tabLst>
                <a:tab pos="1219200" algn="l"/>
              </a:tabLst>
            </a:pPr>
            <a:r>
              <a:rPr lang="ru-RU" sz="2400" dirty="0">
                <a:solidFill>
                  <a:schemeClr val="tx2">
                    <a:lumMod val="75000"/>
                  </a:schemeClr>
                </a:solidFill>
                <a:latin typeface="Times New Roman"/>
                <a:ea typeface="Times New Roman"/>
              </a:rPr>
              <a:t>1.В областном методическом совещании преподавателей дисциплины «Горное дело» в ГКПОУ КГТТ 13 октября 2015 г.</a:t>
            </a:r>
            <a:endParaRPr lang="ru-RU" sz="1600" dirty="0">
              <a:solidFill>
                <a:schemeClr val="tx2">
                  <a:lumMod val="75000"/>
                </a:schemeClr>
              </a:solidFill>
              <a:latin typeface="Times New Roman"/>
              <a:ea typeface="Times New Roman"/>
            </a:endParaRPr>
          </a:p>
          <a:p>
            <a:pPr algn="just">
              <a:spcAft>
                <a:spcPts val="0"/>
              </a:spcAft>
            </a:pPr>
            <a:r>
              <a:rPr lang="ru-RU" sz="2400" dirty="0">
                <a:solidFill>
                  <a:schemeClr val="tx2">
                    <a:lumMod val="75000"/>
                  </a:schemeClr>
                </a:solidFill>
                <a:latin typeface="Times New Roman"/>
                <a:ea typeface="Times New Roman"/>
              </a:rPr>
              <a:t>2.  В областном методическом совещании преподавателей  по направлению «Обогащение полезных ископаемых» в ГКПОУ КГТТ 21сентября 2016г.</a:t>
            </a:r>
            <a:endParaRPr lang="ru-RU" sz="1600" dirty="0">
              <a:solidFill>
                <a:schemeClr val="tx2">
                  <a:lumMod val="75000"/>
                </a:schemeClr>
              </a:solidFill>
              <a:latin typeface="Times New Roman"/>
              <a:ea typeface="Times New Roman"/>
            </a:endParaRPr>
          </a:p>
          <a:p>
            <a:endParaRPr lang="ru-RU" sz="2400" dirty="0"/>
          </a:p>
        </p:txBody>
      </p:sp>
    </p:spTree>
    <p:extLst>
      <p:ext uri="{BB962C8B-B14F-4D97-AF65-F5344CB8AC3E}">
        <p14:creationId xmlns:p14="http://schemas.microsoft.com/office/powerpoint/2010/main" xmlns="" val="3951425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админ\Desktop\скана Новая папка\yjdst crfys\Image1.bmp"/>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51520" y="620688"/>
            <a:ext cx="4517394" cy="3691061"/>
          </a:xfrm>
          <a:prstGeom prst="rect">
            <a:avLst/>
          </a:prstGeom>
          <a:noFill/>
          <a:extLst>
            <a:ext uri="{909E8E84-426E-40DD-AFC4-6F175D3DCCD1}">
              <a14:hiddenFill xmlns:a14="http://schemas.microsoft.com/office/drawing/2010/main" xmlns="">
                <a:solidFill>
                  <a:srgbClr val="FFFFFF"/>
                </a:solidFill>
              </a14:hiddenFill>
            </a:ext>
          </a:extLst>
        </p:spPr>
      </p:pic>
      <p:pic>
        <p:nvPicPr>
          <p:cNvPr id="9219" name="Picture 3" descr="C:\Users\админ\Desktop\скана Новая папка\yjdst crfys\Image2.bmp"/>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768914" y="620687"/>
            <a:ext cx="4201473" cy="36910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234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dirty="0" smtClean="0">
                <a:solidFill>
                  <a:srgbClr val="002060"/>
                </a:solidFill>
                <a:latin typeface="Arial" pitchFamily="34" charset="0"/>
                <a:cs typeface="Arial" pitchFamily="34" charset="0"/>
              </a:rPr>
              <a:t> Визитная карточка</a:t>
            </a:r>
            <a:endParaRPr lang="ru-RU" dirty="0"/>
          </a:p>
        </p:txBody>
      </p:sp>
      <p:sp>
        <p:nvSpPr>
          <p:cNvPr id="3" name="Объект 2"/>
          <p:cNvSpPr>
            <a:spLocks noGrp="1"/>
          </p:cNvSpPr>
          <p:nvPr>
            <p:ph sz="half" idx="1"/>
          </p:nvPr>
        </p:nvSpPr>
        <p:spPr>
          <a:xfrm>
            <a:off x="642910" y="1571612"/>
            <a:ext cx="4214842" cy="4525963"/>
          </a:xfrm>
        </p:spPr>
        <p:txBody>
          <a:bodyPr>
            <a:normAutofit lnSpcReduction="10000"/>
          </a:bodyPr>
          <a:lstStyle/>
          <a:p>
            <a:pPr lvl="0">
              <a:buNone/>
            </a:pPr>
            <a:r>
              <a:rPr lang="ru-RU" sz="1800" b="1" dirty="0" err="1" smtClean="0">
                <a:solidFill>
                  <a:srgbClr val="002060"/>
                </a:solidFill>
                <a:latin typeface="Arial" pitchFamily="34" charset="0"/>
                <a:cs typeface="Arial" pitchFamily="34" charset="0"/>
              </a:rPr>
              <a:t>Сулимова</a:t>
            </a:r>
            <a:r>
              <a:rPr lang="ru-RU" sz="1800" b="1" dirty="0" smtClean="0">
                <a:solidFill>
                  <a:srgbClr val="002060"/>
                </a:solidFill>
                <a:latin typeface="Arial" pitchFamily="34" charset="0"/>
                <a:cs typeface="Arial" pitchFamily="34" charset="0"/>
              </a:rPr>
              <a:t> Галина </a:t>
            </a:r>
            <a:r>
              <a:rPr lang="ru-RU" sz="1800" b="1" dirty="0" err="1" smtClean="0">
                <a:solidFill>
                  <a:srgbClr val="002060"/>
                </a:solidFill>
                <a:latin typeface="Arial" pitchFamily="34" charset="0"/>
                <a:cs typeface="Arial" pitchFamily="34" charset="0"/>
              </a:rPr>
              <a:t>Назаровна</a:t>
            </a:r>
            <a:r>
              <a:rPr lang="ru-RU" sz="1800" b="1" dirty="0" smtClean="0">
                <a:solidFill>
                  <a:srgbClr val="002060"/>
                </a:solidFill>
                <a:latin typeface="Arial" pitchFamily="34" charset="0"/>
                <a:cs typeface="Arial" pitchFamily="34" charset="0"/>
              </a:rPr>
              <a:t>,</a:t>
            </a:r>
          </a:p>
          <a:p>
            <a:pPr lvl="0">
              <a:buNone/>
            </a:pPr>
            <a:r>
              <a:rPr lang="ru-RU" sz="1800" b="1" dirty="0" smtClean="0">
                <a:solidFill>
                  <a:srgbClr val="002060"/>
                </a:solidFill>
                <a:latin typeface="Arial" pitchFamily="34" charset="0"/>
                <a:cs typeface="Arial" pitchFamily="34" charset="0"/>
              </a:rPr>
              <a:t> </a:t>
            </a:r>
            <a:r>
              <a:rPr lang="ru-RU" sz="1800" b="1" dirty="0" smtClean="0">
                <a:solidFill>
                  <a:schemeClr val="accent1">
                    <a:lumMod val="75000"/>
                  </a:schemeClr>
                </a:solidFill>
                <a:latin typeface="Arial" pitchFamily="34" charset="0"/>
                <a:cs typeface="Arial" pitchFamily="34" charset="0"/>
              </a:rPr>
              <a:t>05.10.1948 г рождения</a:t>
            </a:r>
            <a:r>
              <a:rPr lang="ru-RU" sz="1800" b="1" dirty="0" smtClean="0">
                <a:solidFill>
                  <a:srgbClr val="002060"/>
                </a:solidFill>
                <a:latin typeface="Arial" pitchFamily="34" charset="0"/>
                <a:cs typeface="Arial" pitchFamily="34" charset="0"/>
              </a:rPr>
              <a:t>.</a:t>
            </a:r>
            <a:endParaRPr lang="ru-RU" sz="1800" b="1" dirty="0">
              <a:solidFill>
                <a:srgbClr val="002060"/>
              </a:solidFill>
              <a:latin typeface="Arial" pitchFamily="34" charset="0"/>
              <a:cs typeface="Arial" pitchFamily="34" charset="0"/>
            </a:endParaRPr>
          </a:p>
          <a:p>
            <a:pPr lvl="0">
              <a:buNone/>
            </a:pPr>
            <a:r>
              <a:rPr lang="ru-RU" sz="1800" b="1" dirty="0">
                <a:solidFill>
                  <a:srgbClr val="002060"/>
                </a:solidFill>
                <a:latin typeface="Arial" pitchFamily="34" charset="0"/>
                <a:cs typeface="Arial" pitchFamily="34" charset="0"/>
              </a:rPr>
              <a:t>Занимаемая должность на момент </a:t>
            </a:r>
            <a:r>
              <a:rPr lang="ru-RU" sz="1800" b="1" dirty="0" smtClean="0">
                <a:solidFill>
                  <a:srgbClr val="002060"/>
                </a:solidFill>
                <a:latin typeface="Arial" pitchFamily="34" charset="0"/>
                <a:cs typeface="Arial" pitchFamily="34" charset="0"/>
              </a:rPr>
              <a:t>аттестации</a:t>
            </a:r>
          </a:p>
          <a:p>
            <a:pPr lvl="0">
              <a:buNone/>
            </a:pPr>
            <a:r>
              <a:rPr lang="ru-RU" sz="1800" b="1" dirty="0" smtClean="0">
                <a:solidFill>
                  <a:srgbClr val="002060"/>
                </a:solidFill>
                <a:latin typeface="Arial" pitchFamily="34" charset="0"/>
                <a:cs typeface="Arial" pitchFamily="34" charset="0"/>
              </a:rPr>
              <a:t>  </a:t>
            </a:r>
            <a:r>
              <a:rPr lang="ru-RU" sz="1800" b="1" dirty="0" smtClean="0">
                <a:solidFill>
                  <a:schemeClr val="accent1">
                    <a:lumMod val="75000"/>
                  </a:schemeClr>
                </a:solidFill>
                <a:latin typeface="Arial" pitchFamily="34" charset="0"/>
                <a:cs typeface="Arial" pitchFamily="34" charset="0"/>
              </a:rPr>
              <a:t>преподаватель</a:t>
            </a:r>
            <a:r>
              <a:rPr lang="ru-RU" sz="1800" b="1" dirty="0">
                <a:solidFill>
                  <a:schemeClr val="accent1">
                    <a:lumMod val="75000"/>
                  </a:schemeClr>
                </a:solidFill>
                <a:latin typeface="Arial" pitchFamily="34" charset="0"/>
                <a:cs typeface="Arial" pitchFamily="34" charset="0"/>
              </a:rPr>
              <a:t>, 01.09.2011г.</a:t>
            </a:r>
          </a:p>
          <a:p>
            <a:pPr lvl="0">
              <a:buNone/>
            </a:pPr>
            <a:r>
              <a:rPr lang="ru-RU" sz="1800" b="1" dirty="0">
                <a:solidFill>
                  <a:srgbClr val="002060"/>
                </a:solidFill>
                <a:latin typeface="Arial" pitchFamily="34" charset="0"/>
                <a:cs typeface="Arial" pitchFamily="34" charset="0"/>
              </a:rPr>
              <a:t>В настоящее время имею </a:t>
            </a:r>
            <a:r>
              <a:rPr lang="ru-RU" sz="1800" b="1" dirty="0" smtClean="0">
                <a:solidFill>
                  <a:schemeClr val="accent1">
                    <a:lumMod val="75000"/>
                  </a:schemeClr>
                </a:solidFill>
                <a:latin typeface="Arial" pitchFamily="34" charset="0"/>
                <a:cs typeface="Arial" pitchFamily="34" charset="0"/>
              </a:rPr>
              <a:t>первую категорию, </a:t>
            </a:r>
            <a:r>
              <a:rPr lang="ru-RU" sz="1800" b="1" dirty="0">
                <a:solidFill>
                  <a:schemeClr val="accent1">
                    <a:lumMod val="75000"/>
                  </a:schemeClr>
                </a:solidFill>
                <a:latin typeface="Arial" pitchFamily="34" charset="0"/>
                <a:cs typeface="Arial" pitchFamily="34" charset="0"/>
              </a:rPr>
              <a:t>срок ее действия до 24 апреля 2019г.</a:t>
            </a:r>
          </a:p>
          <a:p>
            <a:pPr lvl="0">
              <a:buNone/>
            </a:pPr>
            <a:r>
              <a:rPr lang="ru-RU" sz="1800" b="1" dirty="0">
                <a:solidFill>
                  <a:srgbClr val="002060"/>
                </a:solidFill>
                <a:latin typeface="Arial" pitchFamily="34" charset="0"/>
                <a:cs typeface="Arial" pitchFamily="34" charset="0"/>
              </a:rPr>
              <a:t>Являюсь </a:t>
            </a:r>
            <a:r>
              <a:rPr lang="ru-RU" sz="1800" b="1" dirty="0">
                <a:solidFill>
                  <a:schemeClr val="accent1">
                    <a:lumMod val="75000"/>
                  </a:schemeClr>
                </a:solidFill>
                <a:latin typeface="Arial" pitchFamily="34" charset="0"/>
                <a:cs typeface="Arial" pitchFamily="34" charset="0"/>
              </a:rPr>
              <a:t>преподавателем профессиональных модулей на специальности 21.02.18</a:t>
            </a:r>
          </a:p>
          <a:p>
            <a:pPr lvl="0">
              <a:buNone/>
            </a:pPr>
            <a:r>
              <a:rPr lang="ru-RU" sz="1800" b="1" dirty="0">
                <a:solidFill>
                  <a:schemeClr val="accent1">
                    <a:lumMod val="75000"/>
                  </a:schemeClr>
                </a:solidFill>
                <a:latin typeface="Arial" pitchFamily="34" charset="0"/>
                <a:cs typeface="Arial" pitchFamily="34" charset="0"/>
              </a:rPr>
              <a:t> « Обогащение полезных ископаемых</a:t>
            </a:r>
            <a:r>
              <a:rPr lang="ru-RU" sz="1800" b="1" dirty="0" smtClean="0">
                <a:solidFill>
                  <a:schemeClr val="accent1">
                    <a:lumMod val="75000"/>
                  </a:schemeClr>
                </a:solidFill>
                <a:latin typeface="Arial" pitchFamily="34" charset="0"/>
                <a:cs typeface="Arial" pitchFamily="34" charset="0"/>
              </a:rPr>
              <a:t>».</a:t>
            </a:r>
            <a:endParaRPr lang="ru-RU" sz="1800" b="1" dirty="0">
              <a:solidFill>
                <a:schemeClr val="accent1">
                  <a:lumMod val="75000"/>
                </a:schemeClr>
              </a:solidFill>
              <a:latin typeface="Arial" pitchFamily="34" charset="0"/>
              <a:cs typeface="Arial" pitchFamily="34" charset="0"/>
            </a:endParaRPr>
          </a:p>
          <a:p>
            <a:pPr lvl="0">
              <a:buNone/>
            </a:pPr>
            <a:r>
              <a:rPr lang="ru-RU" sz="1800" b="1" dirty="0" smtClean="0">
                <a:solidFill>
                  <a:srgbClr val="002060"/>
                </a:solidFill>
                <a:latin typeface="Arial" pitchFamily="34" charset="0"/>
                <a:cs typeface="Arial" pitchFamily="34" charset="0"/>
              </a:rPr>
              <a:t>Общий стаж </a:t>
            </a:r>
            <a:r>
              <a:rPr lang="ru-RU" sz="1800" b="1" dirty="0">
                <a:solidFill>
                  <a:srgbClr val="002060"/>
                </a:solidFill>
                <a:latin typeface="Arial" pitchFamily="34" charset="0"/>
                <a:cs typeface="Arial" pitchFamily="34" charset="0"/>
              </a:rPr>
              <a:t>работы </a:t>
            </a:r>
            <a:r>
              <a:rPr lang="ru-RU" sz="1800" b="1" dirty="0" smtClean="0">
                <a:solidFill>
                  <a:schemeClr val="accent1">
                    <a:lumMod val="75000"/>
                  </a:schemeClr>
                </a:solidFill>
                <a:latin typeface="Arial" pitchFamily="34" charset="0"/>
                <a:cs typeface="Arial" pitchFamily="34" charset="0"/>
              </a:rPr>
              <a:t>44 года, в должности преподавателя 6лет</a:t>
            </a:r>
            <a:endParaRPr lang="ru-RU" sz="1800" b="1" dirty="0">
              <a:solidFill>
                <a:schemeClr val="accent1">
                  <a:lumMod val="75000"/>
                </a:schemeClr>
              </a:solidFill>
            </a:endParaRPr>
          </a:p>
        </p:txBody>
      </p:sp>
      <p:pic>
        <p:nvPicPr>
          <p:cNvPr id="6" name="Объект 5" descr="C:\Users\админ\Documents\Desktop\док 2017\фото Я\CAM03988.jpg"/>
          <p:cNvPicPr>
            <a:picLocks noGrp="1"/>
          </p:cNvPicPr>
          <p:nvPr>
            <p:ph sz="half" idx="2"/>
          </p:nvPr>
        </p:nvPicPr>
        <p:blipFill>
          <a:blip r:embed="rId2" cstate="email">
            <a:extLst>
              <a:ext uri="{28A0092B-C50C-407E-A947-70E740481C1C}">
                <a14:useLocalDpi xmlns:a14="http://schemas.microsoft.com/office/drawing/2010/main" xmlns="" val="0"/>
              </a:ext>
            </a:extLst>
          </a:blip>
          <a:srcRect/>
          <a:stretch>
            <a:fillRect/>
          </a:stretch>
        </p:blipFill>
        <p:spPr bwMode="auto">
          <a:xfrm>
            <a:off x="4648200" y="2348001"/>
            <a:ext cx="4038600" cy="3030361"/>
          </a:xfrm>
          <a:prstGeom prst="rect">
            <a:avLst/>
          </a:prstGeom>
          <a:noFill/>
          <a:ln>
            <a:noFill/>
          </a:ln>
        </p:spPr>
      </p:pic>
    </p:spTree>
    <p:extLst>
      <p:ext uri="{BB962C8B-B14F-4D97-AF65-F5344CB8AC3E}">
        <p14:creationId xmlns:p14="http://schemas.microsoft.com/office/powerpoint/2010/main" xmlns="" val="3953514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296144"/>
          </a:xfrm>
        </p:spPr>
        <p:txBody>
          <a:bodyPr>
            <a:noAutofit/>
          </a:bodyPr>
          <a:lstStyle/>
          <a:p>
            <a:r>
              <a:rPr lang="ru-RU" sz="2400" b="1" dirty="0">
                <a:solidFill>
                  <a:schemeClr val="tx2">
                    <a:lumMod val="75000"/>
                  </a:schemeClr>
                </a:solidFill>
              </a:rPr>
              <a:t>Совершенствование и обновление учебно-методического комплекса</a:t>
            </a:r>
            <a:br>
              <a:rPr lang="ru-RU" sz="2400" b="1" dirty="0">
                <a:solidFill>
                  <a:schemeClr val="tx2">
                    <a:lumMod val="75000"/>
                  </a:schemeClr>
                </a:solidFill>
              </a:rPr>
            </a:br>
            <a:r>
              <a:rPr lang="ru-RU" sz="2400" b="1" dirty="0">
                <a:solidFill>
                  <a:schemeClr val="tx2">
                    <a:lumMod val="75000"/>
                  </a:schemeClr>
                </a:solidFill>
              </a:rPr>
              <a:t/>
            </a:r>
            <a:br>
              <a:rPr lang="ru-RU" sz="2400" b="1" dirty="0">
                <a:solidFill>
                  <a:schemeClr val="tx2">
                    <a:lumMod val="75000"/>
                  </a:schemeClr>
                </a:solidFill>
              </a:rPr>
            </a:br>
            <a:endParaRPr lang="ru-RU" sz="2400" b="1" dirty="0">
              <a:solidFill>
                <a:schemeClr val="tx2">
                  <a:lumMod val="75000"/>
                </a:schemeClr>
              </a:solidFill>
            </a:endParaRPr>
          </a:p>
        </p:txBody>
      </p:sp>
      <p:sp>
        <p:nvSpPr>
          <p:cNvPr id="3" name="Объект 2"/>
          <p:cNvSpPr>
            <a:spLocks noGrp="1"/>
          </p:cNvSpPr>
          <p:nvPr>
            <p:ph idx="1"/>
          </p:nvPr>
        </p:nvSpPr>
        <p:spPr/>
        <p:txBody>
          <a:bodyPr>
            <a:normAutofit fontScale="92500" lnSpcReduction="20000"/>
          </a:bodyPr>
          <a:lstStyle/>
          <a:p>
            <a:r>
              <a:rPr lang="ru-RU" sz="2400" b="1" dirty="0">
                <a:solidFill>
                  <a:schemeClr val="tx2">
                    <a:lumMod val="75000"/>
                  </a:schemeClr>
                </a:solidFill>
              </a:rPr>
              <a:t>Разработано методическое обеспечение и  рабочие программы, методические указания по выполнению практических работ, курсового проекта и дипломного проекта, методические рекомендации по внеаудиторной самостоятельной работе, по ПМ 01. «Ведение технологических процессов обогащения полезных ископаемых согласно заданным параметрам», по ПМ 02 «Организация безопасных условий труда» в соответствии с  программой ФГОС СПО. </a:t>
            </a:r>
            <a:endParaRPr lang="ru-RU" sz="2400" b="1" dirty="0" smtClean="0">
              <a:solidFill>
                <a:schemeClr val="tx2">
                  <a:lumMod val="75000"/>
                </a:schemeClr>
              </a:solidFill>
            </a:endParaRPr>
          </a:p>
          <a:p>
            <a:r>
              <a:rPr lang="ru-RU" sz="2400" b="1" dirty="0" smtClean="0">
                <a:solidFill>
                  <a:schemeClr val="tx2">
                    <a:lumMod val="75000"/>
                  </a:schemeClr>
                </a:solidFill>
              </a:rPr>
              <a:t>Разработала </a:t>
            </a:r>
            <a:r>
              <a:rPr lang="ru-RU" sz="2400" b="1" dirty="0">
                <a:solidFill>
                  <a:schemeClr val="tx2">
                    <a:lumMod val="75000"/>
                  </a:schemeClr>
                </a:solidFill>
              </a:rPr>
              <a:t>электронные тесты и задания на квалификационные экзамены.   </a:t>
            </a:r>
            <a:endParaRPr lang="ru-RU" sz="2400" b="1" dirty="0" smtClean="0">
              <a:solidFill>
                <a:schemeClr val="tx2">
                  <a:lumMod val="75000"/>
                </a:schemeClr>
              </a:solidFill>
            </a:endParaRPr>
          </a:p>
          <a:p>
            <a:r>
              <a:rPr lang="ru-RU" sz="2400" b="1" dirty="0" smtClean="0">
                <a:solidFill>
                  <a:schemeClr val="tx2">
                    <a:lumMod val="75000"/>
                  </a:schemeClr>
                </a:solidFill>
              </a:rPr>
              <a:t> </a:t>
            </a:r>
            <a:r>
              <a:rPr lang="ru-RU" sz="2400" b="1" dirty="0">
                <a:solidFill>
                  <a:schemeClr val="tx2">
                    <a:lumMod val="75000"/>
                  </a:schemeClr>
                </a:solidFill>
              </a:rPr>
              <a:t>Разработала электронный УМК по профессиональному модулю ПМ01 «Ведение технологических процессов обогащения полезных ископаемых согласно заданным параметрам».</a:t>
            </a:r>
          </a:p>
        </p:txBody>
      </p:sp>
    </p:spTree>
    <p:extLst>
      <p:ext uri="{BB962C8B-B14F-4D97-AF65-F5344CB8AC3E}">
        <p14:creationId xmlns:p14="http://schemas.microsoft.com/office/powerpoint/2010/main" xmlns="" val="4120630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Autofit/>
          </a:bodyPr>
          <a:lstStyle/>
          <a:p>
            <a:r>
              <a:rPr lang="ru-RU" sz="2000" b="1" dirty="0">
                <a:solidFill>
                  <a:schemeClr val="tx2">
                    <a:lumMod val="75000"/>
                  </a:schemeClr>
                </a:solidFill>
              </a:rPr>
              <a:t>Совершенствование профессиональной квалификации; наличие сертификата об уровне профессиональной компетентности, обеспечивающей качество педагогической деятельности </a:t>
            </a:r>
          </a:p>
        </p:txBody>
      </p:sp>
      <p:sp>
        <p:nvSpPr>
          <p:cNvPr id="3" name="Объект 2"/>
          <p:cNvSpPr>
            <a:spLocks noGrp="1"/>
          </p:cNvSpPr>
          <p:nvPr>
            <p:ph idx="1"/>
          </p:nvPr>
        </p:nvSpPr>
        <p:spPr/>
        <p:txBody>
          <a:bodyPr>
            <a:normAutofit lnSpcReduction="10000"/>
          </a:bodyPr>
          <a:lstStyle/>
          <a:p>
            <a:r>
              <a:rPr lang="ru-RU" sz="1800" b="1" dirty="0">
                <a:solidFill>
                  <a:schemeClr val="tx2">
                    <a:lumMod val="75000"/>
                  </a:schemeClr>
                </a:solidFill>
              </a:rPr>
              <a:t>Прошла повышение квалификации с 17 октября 2016г по 11 ноября 2016 в Государственном образовательном учреждении Кузбасский региональный институт развития профессионального образования по программе «Психолого-педагогические основы профессиональной деятельности» в объеме 72 часа. Выполнила итоговую работу по теме «Оценивание </a:t>
            </a:r>
            <a:r>
              <a:rPr lang="ru-RU" sz="1800" b="1" dirty="0" err="1">
                <a:solidFill>
                  <a:schemeClr val="tx2">
                    <a:lumMod val="75000"/>
                  </a:schemeClr>
                </a:solidFill>
              </a:rPr>
              <a:t>сформированности</a:t>
            </a:r>
            <a:r>
              <a:rPr lang="ru-RU" sz="1800" b="1" dirty="0">
                <a:solidFill>
                  <a:schemeClr val="tx2">
                    <a:lumMod val="75000"/>
                  </a:schemeClr>
                </a:solidFill>
              </a:rPr>
              <a:t> общих и профессиональных компетенций обучающихся при выполнении лабораторных работ по профессиональному модулю». </a:t>
            </a:r>
            <a:endParaRPr lang="ru-RU" sz="1800" b="1" dirty="0" smtClean="0">
              <a:solidFill>
                <a:schemeClr val="tx2">
                  <a:lumMod val="75000"/>
                </a:schemeClr>
              </a:solidFill>
            </a:endParaRPr>
          </a:p>
          <a:p>
            <a:r>
              <a:rPr lang="ru-RU" sz="1800" b="1" dirty="0" smtClean="0">
                <a:solidFill>
                  <a:schemeClr val="tx2">
                    <a:lumMod val="75000"/>
                  </a:schemeClr>
                </a:solidFill>
              </a:rPr>
              <a:t>Прошла  </a:t>
            </a:r>
            <a:r>
              <a:rPr lang="ru-RU" sz="1800" b="1" dirty="0">
                <a:solidFill>
                  <a:schemeClr val="tx2">
                    <a:lumMod val="75000"/>
                  </a:schemeClr>
                </a:solidFill>
              </a:rPr>
              <a:t>профессиональную переподготовку в ФГБОУ В.О «Пензенский государственный технологический университет» по программе «Педагог профессионального обучения, профессионального образования и дополнительного образования»  в объеме 506 часов. Решением от 15.11.2016г протокол №1343 выдан диплом о профессиональной переподготовке 582404477929. </a:t>
            </a:r>
            <a:endParaRPr lang="ru-RU" sz="1800" b="1" dirty="0" smtClean="0">
              <a:solidFill>
                <a:schemeClr val="tx2">
                  <a:lumMod val="75000"/>
                </a:schemeClr>
              </a:solidFill>
            </a:endParaRPr>
          </a:p>
          <a:p>
            <a:r>
              <a:rPr lang="ru-RU" sz="1800" b="1" dirty="0" smtClean="0">
                <a:solidFill>
                  <a:schemeClr val="tx2">
                    <a:lumMod val="75000"/>
                  </a:schemeClr>
                </a:solidFill>
              </a:rPr>
              <a:t>Имею </a:t>
            </a:r>
            <a:r>
              <a:rPr lang="ru-RU" sz="1800" b="1" dirty="0">
                <a:solidFill>
                  <a:schemeClr val="tx2">
                    <a:lumMod val="75000"/>
                  </a:schemeClr>
                </a:solidFill>
              </a:rPr>
              <a:t>сертификат,  выданный Департаментом образования и науки Кемеровской области от  19.05.2017 г</a:t>
            </a:r>
            <a:r>
              <a:rPr lang="ru-RU" sz="1800" b="1" dirty="0" smtClean="0">
                <a:solidFill>
                  <a:schemeClr val="tx2">
                    <a:lumMod val="75000"/>
                  </a:schemeClr>
                </a:solidFill>
              </a:rPr>
              <a:t>. о </a:t>
            </a:r>
            <a:r>
              <a:rPr lang="ru-RU" sz="1800" b="1" dirty="0">
                <a:solidFill>
                  <a:schemeClr val="tx2">
                    <a:lumMod val="75000"/>
                  </a:schemeClr>
                </a:solidFill>
              </a:rPr>
              <a:t>высоком уровне профессиональной компетентности, обеспечивающий  качества педагогической деятельность  №897.</a:t>
            </a:r>
          </a:p>
        </p:txBody>
      </p:sp>
    </p:spTree>
    <p:extLst>
      <p:ext uri="{BB962C8B-B14F-4D97-AF65-F5344CB8AC3E}">
        <p14:creationId xmlns:p14="http://schemas.microsoft.com/office/powerpoint/2010/main" xmlns="" val="2216091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dirty="0">
                <a:solidFill>
                  <a:srgbClr val="002060"/>
                </a:solidFill>
                <a:latin typeface="Arial" pitchFamily="34" charset="0"/>
                <a:cs typeface="Arial" pitchFamily="34" charset="0"/>
              </a:rPr>
              <a:t>Повышение квалификации</a:t>
            </a:r>
            <a:r>
              <a:rPr lang="ru-RU" sz="4000" b="1" dirty="0" smtClean="0">
                <a:solidFill>
                  <a:srgbClr val="002060"/>
                </a:solidFill>
                <a:latin typeface="Arial" pitchFamily="34" charset="0"/>
                <a:cs typeface="Arial" pitchFamily="34" charset="0"/>
              </a:rPr>
              <a:t> </a:t>
            </a:r>
            <a:endParaRPr lang="ru-RU" dirty="0"/>
          </a:p>
        </p:txBody>
      </p:sp>
      <p:pic>
        <p:nvPicPr>
          <p:cNvPr id="5" name="Объект 4" descr="C:\Users\PC\Documents\My Pictures\Scan Pictures\20140316\Image6.bmp"/>
          <p:cNvPicPr>
            <a:picLocks noGrp="1"/>
          </p:cNvPicPr>
          <p:nvPr>
            <p:ph sz="half" idx="1"/>
          </p:nvPr>
        </p:nvPicPr>
        <p:blipFill>
          <a:blip r:embed="rId2" cstate="email"/>
          <a:srcRect/>
          <a:stretch>
            <a:fillRect/>
          </a:stretch>
        </p:blipFill>
        <p:spPr bwMode="auto">
          <a:xfrm>
            <a:off x="874389" y="1600200"/>
            <a:ext cx="3204221" cy="4525963"/>
          </a:xfrm>
          <a:prstGeom prst="rect">
            <a:avLst/>
          </a:prstGeom>
          <a:noFill/>
          <a:ln w="9525">
            <a:noFill/>
            <a:miter lim="800000"/>
            <a:headEnd/>
            <a:tailEnd/>
          </a:ln>
        </p:spPr>
      </p:pic>
      <p:pic>
        <p:nvPicPr>
          <p:cNvPr id="2050" name="Picture 2" descr="C:\Users\админ\Desktop\Новая папка удостов\Image1.bmp"/>
          <p:cNvPicPr>
            <a:picLocks noGrp="1" noChangeAspect="1" noChangeArrowheads="1"/>
          </p:cNvPicPr>
          <p:nvPr>
            <p:ph sz="half" idx="2"/>
          </p:nvPr>
        </p:nvPicPr>
        <p:blipFill>
          <a:blip r:embed="rId3" cstate="email">
            <a:extLst>
              <a:ext uri="{28A0092B-C50C-407E-A947-70E740481C1C}">
                <a14:useLocalDpi xmlns:a14="http://schemas.microsoft.com/office/drawing/2010/main" xmlns="" val="0"/>
              </a:ext>
            </a:extLst>
          </a:blip>
          <a:srcRect/>
          <a:stretch>
            <a:fillRect/>
          </a:stretch>
        </p:blipFill>
        <p:spPr bwMode="auto">
          <a:xfrm>
            <a:off x="5045849" y="1600200"/>
            <a:ext cx="3243301"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5228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dirty="0">
                <a:solidFill>
                  <a:srgbClr val="002060"/>
                </a:solidFill>
                <a:latin typeface="Arial" pitchFamily="34" charset="0"/>
                <a:cs typeface="Arial" pitchFamily="34" charset="0"/>
              </a:rPr>
              <a:t>Повышение квалификации </a:t>
            </a:r>
            <a:r>
              <a:rPr lang="ru-RU" dirty="0" smtClean="0"/>
              <a:t> </a:t>
            </a:r>
            <a:endParaRPr lang="ru-RU" dirty="0"/>
          </a:p>
        </p:txBody>
      </p:sp>
      <p:sp>
        <p:nvSpPr>
          <p:cNvPr id="3" name="Объект 2"/>
          <p:cNvSpPr>
            <a:spLocks noGrp="1"/>
          </p:cNvSpPr>
          <p:nvPr>
            <p:ph idx="1"/>
          </p:nvPr>
        </p:nvSpPr>
        <p:spPr/>
        <p:txBody>
          <a:bodyPr/>
          <a:lstStyle/>
          <a:p>
            <a:endParaRPr lang="ru-RU" dirty="0"/>
          </a:p>
        </p:txBody>
      </p:sp>
      <p:pic>
        <p:nvPicPr>
          <p:cNvPr id="8194" name="Picture 2" descr="C:\Users\админ\Desktop\Новая папка удостов\Image9.bmp"/>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39552" y="1772816"/>
            <a:ext cx="7704856" cy="39638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9795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dirty="0" smtClean="0">
                <a:solidFill>
                  <a:srgbClr val="002060"/>
                </a:solidFill>
                <a:latin typeface="Arial" pitchFamily="34" charset="0"/>
                <a:cs typeface="Arial" pitchFamily="34" charset="0"/>
              </a:rPr>
              <a:t>Добровольная сертификация</a:t>
            </a:r>
            <a:endParaRPr lang="ru-RU" dirty="0"/>
          </a:p>
        </p:txBody>
      </p:sp>
      <p:pic>
        <p:nvPicPr>
          <p:cNvPr id="1027" name="Picture 3" descr="C:\Users\админ\Desktop\Новая папка удостов\Image2.bmp"/>
          <p:cNvPicPr>
            <a:picLocks noGrp="1" noChangeAspect="1" noChangeArrowheads="1"/>
          </p:cNvPicPr>
          <p:nvPr>
            <p:ph sz="half"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903920" y="1600200"/>
            <a:ext cx="3145160" cy="452596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админ\Desktop\Новая папка удостов\Image3.bmp"/>
          <p:cNvPicPr>
            <a:picLocks noGrp="1" noChangeAspect="1" noChangeArrowheads="1"/>
          </p:cNvPicPr>
          <p:nvPr>
            <p:ph sz="half" idx="2"/>
          </p:nvPr>
        </p:nvPicPr>
        <p:blipFill>
          <a:blip r:embed="rId3" cstate="email">
            <a:extLst>
              <a:ext uri="{28A0092B-C50C-407E-A947-70E740481C1C}">
                <a14:useLocalDpi xmlns:a14="http://schemas.microsoft.com/office/drawing/2010/main" xmlns="" val="0"/>
              </a:ext>
            </a:extLst>
          </a:blip>
          <a:srcRect/>
          <a:stretch>
            <a:fillRect/>
          </a:stretch>
        </p:blipFill>
        <p:spPr bwMode="auto">
          <a:xfrm>
            <a:off x="5091150" y="1600200"/>
            <a:ext cx="3152700"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2745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a:stretch>
            <a:fillRect/>
          </a:stretch>
        </p:blipFill>
        <p:spPr bwMode="auto">
          <a:xfrm>
            <a:off x="1071538" y="1500174"/>
            <a:ext cx="7572428" cy="299721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dirty="0">
                <a:solidFill>
                  <a:srgbClr val="002060"/>
                </a:solidFill>
                <a:latin typeface="Arial" pitchFamily="34" charset="0"/>
                <a:cs typeface="Arial" pitchFamily="34" charset="0"/>
              </a:rPr>
              <a:t>Образование</a:t>
            </a:r>
            <a:endParaRPr lang="ru-RU" dirty="0"/>
          </a:p>
        </p:txBody>
      </p:sp>
      <p:sp>
        <p:nvSpPr>
          <p:cNvPr id="3" name="Объект 2"/>
          <p:cNvSpPr>
            <a:spLocks noGrp="1"/>
          </p:cNvSpPr>
          <p:nvPr>
            <p:ph sz="half" idx="1"/>
          </p:nvPr>
        </p:nvSpPr>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marL="0" indent="0">
              <a:buNone/>
            </a:pPr>
            <a:r>
              <a:rPr lang="ru-RU" dirty="0" smtClean="0">
                <a:latin typeface="Times New Roman" pitchFamily="18" charset="0"/>
                <a:cs typeface="Times New Roman" pitchFamily="18" charset="0"/>
              </a:rPr>
              <a:t>21февраля </a:t>
            </a:r>
            <a:r>
              <a:rPr lang="ru-RU" dirty="0">
                <a:latin typeface="Times New Roman" pitchFamily="18" charset="0"/>
                <a:cs typeface="Times New Roman" pitchFamily="18" charset="0"/>
              </a:rPr>
              <a:t>1970 </a:t>
            </a:r>
            <a:r>
              <a:rPr lang="ru-RU" dirty="0" smtClean="0">
                <a:latin typeface="Times New Roman" pitchFamily="18" charset="0"/>
                <a:cs typeface="Times New Roman" pitchFamily="18" charset="0"/>
              </a:rPr>
              <a:t>г</a:t>
            </a:r>
          </a:p>
          <a:p>
            <a:pPr marL="0" indent="0">
              <a:buNone/>
            </a:pPr>
            <a:r>
              <a:rPr lang="ru-RU" dirty="0" smtClean="0">
                <a:latin typeface="Times New Roman" pitchFamily="18" charset="0"/>
                <a:cs typeface="Times New Roman" pitchFamily="18" charset="0"/>
              </a:rPr>
              <a:t>окончила </a:t>
            </a:r>
            <a:r>
              <a:rPr lang="ru-RU" dirty="0">
                <a:latin typeface="Times New Roman" pitchFamily="18" charset="0"/>
                <a:cs typeface="Times New Roman" pitchFamily="18" charset="0"/>
              </a:rPr>
              <a:t>Киселевский </a:t>
            </a:r>
            <a:endParaRPr lang="ru-RU" dirty="0" smtClean="0">
              <a:latin typeface="Times New Roman" pitchFamily="18" charset="0"/>
              <a:cs typeface="Times New Roman" pitchFamily="18" charset="0"/>
            </a:endParaRPr>
          </a:p>
          <a:p>
            <a:pPr marL="0" indent="0">
              <a:buNone/>
            </a:pPr>
            <a:r>
              <a:rPr lang="ru-RU" dirty="0" smtClean="0">
                <a:latin typeface="Times New Roman" pitchFamily="18" charset="0"/>
                <a:cs typeface="Times New Roman" pitchFamily="18" charset="0"/>
              </a:rPr>
              <a:t>горный техникум</a:t>
            </a:r>
            <a:endParaRPr lang="ru-RU" dirty="0">
              <a:latin typeface="Times New Roman" pitchFamily="18" charset="0"/>
              <a:cs typeface="Times New Roman" pitchFamily="18" charset="0"/>
            </a:endParaRPr>
          </a:p>
          <a:p>
            <a:pPr marL="0" indent="0">
              <a:buNone/>
            </a:pPr>
            <a:r>
              <a:rPr lang="ru-RU" dirty="0" smtClean="0">
                <a:latin typeface="Times New Roman" pitchFamily="18" charset="0"/>
                <a:cs typeface="Times New Roman" pitchFamily="18" charset="0"/>
              </a:rPr>
              <a:t>по </a:t>
            </a:r>
            <a:r>
              <a:rPr lang="ru-RU" dirty="0">
                <a:latin typeface="Times New Roman" pitchFamily="18" charset="0"/>
                <a:cs typeface="Times New Roman" pitchFamily="18" charset="0"/>
              </a:rPr>
              <a:t>специальности </a:t>
            </a:r>
            <a:endParaRPr lang="ru-RU" dirty="0" smtClean="0">
              <a:latin typeface="Times New Roman" pitchFamily="18" charset="0"/>
              <a:cs typeface="Times New Roman" pitchFamily="18" charset="0"/>
            </a:endParaRPr>
          </a:p>
          <a:p>
            <a:pPr marL="0" indent="0">
              <a:buNone/>
            </a:pP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Обогащение и </a:t>
            </a:r>
            <a:r>
              <a:rPr lang="ru-RU" sz="3100" dirty="0">
                <a:latin typeface="Times New Roman" pitchFamily="18" charset="0"/>
                <a:cs typeface="Times New Roman" pitchFamily="18" charset="0"/>
              </a:rPr>
              <a:t>брикетирование</a:t>
            </a:r>
            <a:r>
              <a:rPr lang="ru-RU" dirty="0">
                <a:latin typeface="Times New Roman" pitchFamily="18" charset="0"/>
                <a:cs typeface="Times New Roman" pitchFamily="18" charset="0"/>
              </a:rPr>
              <a:t> угля</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0" indent="0">
              <a:buNone/>
            </a:pPr>
            <a:r>
              <a:rPr lang="ru-RU" dirty="0">
                <a:latin typeface="Times New Roman" pitchFamily="18" charset="0"/>
                <a:cs typeface="Times New Roman" pitchFamily="18" charset="0"/>
              </a:rPr>
              <a:t>Присвоена квалификация </a:t>
            </a:r>
            <a:r>
              <a:rPr lang="ru-RU" dirty="0" smtClean="0">
                <a:latin typeface="Times New Roman" pitchFamily="18" charset="0"/>
                <a:cs typeface="Times New Roman" pitchFamily="18" charset="0"/>
              </a:rPr>
              <a:t>техника- обогатителя</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4" name="Объект 3"/>
          <p:cNvSpPr>
            <a:spLocks noGrp="1"/>
          </p:cNvSpPr>
          <p:nvPr>
            <p:ph sz="half" idx="2"/>
          </p:nvPr>
        </p:nvSpPr>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marL="0" indent="0">
              <a:lnSpc>
                <a:spcPct val="150000"/>
              </a:lnSpc>
              <a:spcAft>
                <a:spcPts val="0"/>
              </a:spcAft>
              <a:buNone/>
            </a:pPr>
            <a:r>
              <a:rPr lang="ru-RU" dirty="0" smtClean="0">
                <a:latin typeface="Times New Roman"/>
                <a:ea typeface="Times New Roman"/>
              </a:rPr>
              <a:t>11июня 1981г окончила </a:t>
            </a:r>
            <a:r>
              <a:rPr lang="ru-RU" dirty="0">
                <a:latin typeface="Times New Roman"/>
                <a:ea typeface="Times New Roman"/>
              </a:rPr>
              <a:t>Кузбасский политехнический институт  по специальности  «Экономика и организация горной промышленности»</a:t>
            </a:r>
            <a:endParaRPr lang="ru-RU" sz="1600" dirty="0">
              <a:latin typeface="Courier New"/>
              <a:ea typeface="Times New Roman"/>
            </a:endParaRPr>
          </a:p>
          <a:p>
            <a:pPr marL="0" indent="0">
              <a:lnSpc>
                <a:spcPct val="150000"/>
              </a:lnSpc>
              <a:spcAft>
                <a:spcPts val="0"/>
              </a:spcAft>
              <a:buNone/>
            </a:pPr>
            <a:r>
              <a:rPr lang="ru-RU" dirty="0">
                <a:latin typeface="Times New Roman"/>
                <a:ea typeface="Times New Roman"/>
              </a:rPr>
              <a:t>Присвоена квалификация  горного инженера – экономиста.</a:t>
            </a:r>
            <a:endParaRPr lang="ru-RU" sz="1600" dirty="0">
              <a:latin typeface="Courier New"/>
              <a:ea typeface="Times New Roman"/>
            </a:endParaRPr>
          </a:p>
          <a:p>
            <a:endParaRPr lang="ru-RU" dirty="0"/>
          </a:p>
        </p:txBody>
      </p:sp>
    </p:spTree>
    <p:extLst>
      <p:ext uri="{BB962C8B-B14F-4D97-AF65-F5344CB8AC3E}">
        <p14:creationId xmlns:p14="http://schemas.microsoft.com/office/powerpoint/2010/main" xmlns="" val="1706165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dirty="0">
                <a:solidFill>
                  <a:srgbClr val="002060"/>
                </a:solidFill>
                <a:latin typeface="Arial" pitchFamily="34" charset="0"/>
                <a:cs typeface="Arial" pitchFamily="34" charset="0"/>
              </a:rPr>
              <a:t>Образование</a:t>
            </a:r>
            <a:endParaRPr lang="ru-RU" dirty="0"/>
          </a:p>
        </p:txBody>
      </p:sp>
      <p:pic>
        <p:nvPicPr>
          <p:cNvPr id="5" name="Объект 4" descr="C:\Users\PC\Documents\My Pictures\Scan Pictures\20140316\Image1.bmp"/>
          <p:cNvPicPr>
            <a:picLocks noGrp="1"/>
          </p:cNvPicPr>
          <p:nvPr>
            <p:ph sz="half" idx="1"/>
          </p:nvPr>
        </p:nvPicPr>
        <p:blipFill>
          <a:blip r:embed="rId2" cstate="email"/>
          <a:srcRect/>
          <a:stretch>
            <a:fillRect/>
          </a:stretch>
        </p:blipFill>
        <p:spPr bwMode="auto">
          <a:xfrm>
            <a:off x="457200" y="1556792"/>
            <a:ext cx="4038600" cy="3746637"/>
          </a:xfrm>
          <a:prstGeom prst="rect">
            <a:avLst/>
          </a:prstGeom>
          <a:noFill/>
          <a:ln w="9525">
            <a:noFill/>
            <a:miter lim="800000"/>
            <a:headEnd/>
            <a:tailEnd/>
          </a:ln>
        </p:spPr>
      </p:pic>
      <p:pic>
        <p:nvPicPr>
          <p:cNvPr id="6" name="Объект 5" descr="C:\Users\PC\Documents\My Pictures\Scan Pictures\20140316\Image3.bmp"/>
          <p:cNvPicPr>
            <a:picLocks noGrp="1"/>
          </p:cNvPicPr>
          <p:nvPr>
            <p:ph sz="half" idx="2"/>
          </p:nvPr>
        </p:nvPicPr>
        <p:blipFill>
          <a:blip r:embed="rId3" cstate="email"/>
          <a:srcRect/>
          <a:stretch>
            <a:fillRect/>
          </a:stretch>
        </p:blipFill>
        <p:spPr bwMode="auto">
          <a:xfrm>
            <a:off x="4648200" y="1772816"/>
            <a:ext cx="4038600" cy="3384376"/>
          </a:xfrm>
          <a:prstGeom prst="rect">
            <a:avLst/>
          </a:prstGeom>
          <a:noFill/>
          <a:ln w="9525">
            <a:noFill/>
            <a:miter lim="800000"/>
            <a:headEnd/>
            <a:tailEnd/>
          </a:ln>
        </p:spPr>
      </p:pic>
    </p:spTree>
    <p:extLst>
      <p:ext uri="{BB962C8B-B14F-4D97-AF65-F5344CB8AC3E}">
        <p14:creationId xmlns:p14="http://schemas.microsoft.com/office/powerpoint/2010/main" xmlns="" val="176398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2060"/>
                </a:solidFill>
                <a:latin typeface="Arial" pitchFamily="34" charset="0"/>
                <a:cs typeface="Arial" pitchFamily="34" charset="0"/>
              </a:rPr>
              <a:t>Награды</a:t>
            </a:r>
            <a:endParaRPr lang="ru-RU" dirty="0"/>
          </a:p>
        </p:txBody>
      </p:sp>
      <p:pic>
        <p:nvPicPr>
          <p:cNvPr id="5" name="Объект 4" descr="C:\Users\PC\Documents\My Pictures\Scan Pictures\20140316\Image5.bmp"/>
          <p:cNvPicPr>
            <a:picLocks noGrp="1"/>
          </p:cNvPicPr>
          <p:nvPr>
            <p:ph sz="half" idx="1"/>
          </p:nvPr>
        </p:nvPicPr>
        <p:blipFill>
          <a:blip r:embed="rId2" cstate="email"/>
          <a:srcRect/>
          <a:stretch>
            <a:fillRect/>
          </a:stretch>
        </p:blipFill>
        <p:spPr bwMode="auto">
          <a:xfrm>
            <a:off x="457200" y="1412777"/>
            <a:ext cx="4038600" cy="3857462"/>
          </a:xfrm>
          <a:prstGeom prst="rect">
            <a:avLst/>
          </a:prstGeom>
          <a:noFill/>
          <a:ln w="9525">
            <a:noFill/>
            <a:miter lim="800000"/>
            <a:headEnd/>
            <a:tailEnd/>
          </a:ln>
        </p:spPr>
      </p:pic>
      <p:pic>
        <p:nvPicPr>
          <p:cNvPr id="6" name="Объект 5" descr="C:\Users\PC\Documents\My Pictures\Scan Pictures\20140316\Image4.bmp"/>
          <p:cNvPicPr>
            <a:picLocks noGrp="1"/>
          </p:cNvPicPr>
          <p:nvPr>
            <p:ph sz="half" idx="2"/>
          </p:nvPr>
        </p:nvPicPr>
        <p:blipFill>
          <a:blip r:embed="rId3" cstate="email"/>
          <a:srcRect/>
          <a:stretch>
            <a:fillRect/>
          </a:stretch>
        </p:blipFill>
        <p:spPr bwMode="auto">
          <a:xfrm>
            <a:off x="4648200" y="1196752"/>
            <a:ext cx="4038600" cy="4113369"/>
          </a:xfrm>
          <a:prstGeom prst="rect">
            <a:avLst/>
          </a:prstGeom>
          <a:noFill/>
          <a:ln w="9525">
            <a:noFill/>
            <a:miter lim="800000"/>
            <a:headEnd/>
            <a:tailEnd/>
          </a:ln>
        </p:spPr>
      </p:pic>
    </p:spTree>
    <p:extLst>
      <p:ext uri="{BB962C8B-B14F-4D97-AF65-F5344CB8AC3E}">
        <p14:creationId xmlns:p14="http://schemas.microsoft.com/office/powerpoint/2010/main" xmlns="" val="195119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2060"/>
                </a:solidFill>
                <a:latin typeface="Arial" pitchFamily="34" charset="0"/>
                <a:cs typeface="Arial" pitchFamily="34" charset="0"/>
              </a:rPr>
              <a:t>Награды</a:t>
            </a:r>
            <a:endParaRPr lang="ru-RU" dirty="0"/>
          </a:p>
        </p:txBody>
      </p:sp>
      <p:sp>
        <p:nvSpPr>
          <p:cNvPr id="3" name="Объект 2"/>
          <p:cNvSpPr>
            <a:spLocks noGrp="1"/>
          </p:cNvSpPr>
          <p:nvPr>
            <p:ph sz="half" idx="1"/>
          </p:nvPr>
        </p:nvSpPr>
        <p:spPr/>
        <p:txBody>
          <a:bodyPr/>
          <a:lstStyle/>
          <a:p>
            <a:endParaRPr lang="ru-RU" dirty="0"/>
          </a:p>
        </p:txBody>
      </p:sp>
      <p:sp>
        <p:nvSpPr>
          <p:cNvPr id="4" name="Объект 3"/>
          <p:cNvSpPr>
            <a:spLocks noGrp="1"/>
          </p:cNvSpPr>
          <p:nvPr>
            <p:ph sz="half" idx="2"/>
          </p:nvPr>
        </p:nvSpPr>
        <p:spPr/>
        <p:txBody>
          <a:bodyPr/>
          <a:lstStyle/>
          <a:p>
            <a:endParaRPr lang="ru-RU" dirty="0"/>
          </a:p>
        </p:txBody>
      </p:sp>
      <p:pic>
        <p:nvPicPr>
          <p:cNvPr id="1026" name="Picture 2" descr="C:\Users\админ\Desktop\награды\DSC_000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95536" y="1628800"/>
            <a:ext cx="4176464" cy="4608512"/>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админ\Desktop\награды\DSC_0004.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572000" y="1628800"/>
            <a:ext cx="4104456" cy="46085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4846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426170"/>
          </a:xfrm>
        </p:spPr>
        <p:txBody>
          <a:bodyPr>
            <a:normAutofit fontScale="90000"/>
          </a:bodyPr>
          <a:lstStyle/>
          <a:p>
            <a:r>
              <a:rPr lang="ru-RU" sz="3100" b="1" dirty="0" smtClean="0">
                <a:solidFill>
                  <a:srgbClr val="002060"/>
                </a:solidFill>
              </a:rPr>
              <a:t>Раздел 1. </a:t>
            </a:r>
            <a:r>
              <a:rPr lang="ru-RU" sz="2200" b="1" dirty="0">
                <a:solidFill>
                  <a:schemeClr val="tx2">
                    <a:lumMod val="75000"/>
                  </a:schemeClr>
                </a:solidFill>
              </a:rPr>
              <a:t>Достижение обучающимися положительной динамики результатов освоения образовательных программ по итогам мониторингов, проводимых образовательной </a:t>
            </a:r>
            <a:r>
              <a:rPr lang="ru-RU" sz="2200" b="1" dirty="0" smtClean="0">
                <a:solidFill>
                  <a:schemeClr val="tx2">
                    <a:lumMod val="75000"/>
                  </a:schemeClr>
                </a:solidFill>
              </a:rPr>
              <a:t>организацией</a:t>
            </a:r>
            <a:endParaRPr lang="ru-RU" sz="2200" b="1" dirty="0">
              <a:solidFill>
                <a:schemeClr val="tx2">
                  <a:lumMod val="75000"/>
                </a:schemeClr>
              </a:solidFill>
            </a:endParaRPr>
          </a:p>
        </p:txBody>
      </p:sp>
      <p:pic>
        <p:nvPicPr>
          <p:cNvPr id="5" name="Picture 2" descr="C:\Users\админ\Desktop\скана Новая папка\Image4.bmp"/>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1234279" y="1851404"/>
            <a:ext cx="6675442" cy="40235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442009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1449</Words>
  <Application>Microsoft Office PowerPoint</Application>
  <PresentationFormat>Экран (4:3)</PresentationFormat>
  <Paragraphs>169</Paragraphs>
  <Slides>45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Тема Office</vt:lpstr>
      <vt:lpstr>  Государственное профессиональное образовательное  учреждение  «Беловский политехнический техникум» </vt:lpstr>
      <vt:lpstr>     Визитная карточка  Раздел1. Достижение обучающимися положительной динамики результатов освоения образовательных программ по итогам мониторингов, проводимых образовательной организацией  Раздел2 .Достижение обучающимися положительных результатов освоения образовательных программ по итогам мониторинга системы образования, проводимого в порядке, установленном постановлением Правительства Российской Федерации от 5 августа 2013 г. №662 </vt:lpstr>
      <vt:lpstr>Содержание </vt:lpstr>
      <vt:lpstr> Визитная карточка</vt:lpstr>
      <vt:lpstr>Образование</vt:lpstr>
      <vt:lpstr>Образование</vt:lpstr>
      <vt:lpstr>Награды</vt:lpstr>
      <vt:lpstr>Награды</vt:lpstr>
      <vt:lpstr>Раздел 1. Достижение обучающимися положительной динамики результатов освоения образовательных программ по итогам мониторингов, проводимых образовательной организацией</vt:lpstr>
      <vt:lpstr>Раздел 1. Достижение обучающимися положительных результатов освоения образовательных программ по итогам мониторинга системы образования, проводимого в порядке, установленном постановлением Правительства Российской Федерации от 5 августа 2013 г. №662</vt:lpstr>
      <vt:lpstr>Раздел 1.Результаты мониторинга  «Трудоустройство выпускников»</vt:lpstr>
      <vt:lpstr>Раздел 1. Положительные результаты участия обучающихся в российских и международных тестированиях знаний, конкурсах и олимпиадах, а также в иных аналогичных мероприятиях</vt:lpstr>
      <vt:lpstr>Межрегиональная олимпиада по направлению «Обогащение полезных ископаемых»</vt:lpstr>
      <vt:lpstr>Межрегиональная олимпиада по направлению «Обогащение полезных ископаемых»</vt:lpstr>
      <vt:lpstr>Территориальная олимпиада «Правовое обеспечение профессиональной деятельности» ГПОУ  « Ленинск-Кузнецкий политехнический техникум» </vt:lpstr>
      <vt:lpstr>Раздел 1.Выявление и развитие способностей обучающихся к научной (интеллектуальной), творческой, физкультурно-спортивной деятельности, а также их участие в олимпиадах, конкурсах, фестивалях, соревнованиях</vt:lpstr>
      <vt:lpstr>Раздел3.Выявление и развитие способностей обучающихся к научной (интеллектуальной), творческой, физкультурно-спортивной деятельности, а также их участие в олимпиадах, конкурсах, фестивалях, соревнованиях</vt:lpstr>
      <vt:lpstr>Раздел 4. Личный вклад в повышение качества образования, совершенствование методов обучения и воспитания, и продуктивное использование новых образовательных технологий, транслирование в педагогических коллективах опыта практических результатов своей профессиональной деятельности, в том числе экспериментальной и инновационной. </vt:lpstr>
      <vt:lpstr>Слайд 19</vt:lpstr>
      <vt:lpstr>Слайд 20</vt:lpstr>
      <vt:lpstr>Слайд 21</vt:lpstr>
      <vt:lpstr>Слайд 22</vt:lpstr>
      <vt:lpstr>Слайд 23</vt:lpstr>
      <vt:lpstr>Раздел 4. Личный вклад в повышение качества образования, совершенствование методов обучения и воспитания, и продуктивное использование новых образовательных технологий, транслирование в педагогических коллективах опыта практических результатов своей профессиональной деятельности, в том числе экспериментальной и инновационной. </vt:lpstr>
      <vt:lpstr>Раздел 4. Личный вклад в повышение качества образования, совершенствование методов обучения и воспитания, и продуктивное использование новых образовательных технологий, транслирование в педагогических коллективах опыта практических результатов своей профессиональной деятельности, в том числе экспериментальной и инновационной</vt:lpstr>
      <vt:lpstr> Транслирование опыта практических результатов своей профессиональной деятельности, в том числе экспериментальной и инновационной, в педагогическом коллективе, на региональном, федеральном, международном уровнях через работу на инновационных (экспериментальных) площадках, руководство проектами, проведение открытых занятий, выступления на мероприятиях различных уровней, публикации в печати, методические, дидактические материалы.</vt:lpstr>
      <vt:lpstr>Транслирование опыта практических результатов своей профессиональной деятельности Проведение мастер-классов</vt:lpstr>
      <vt:lpstr>Технологическая карта открытого урока</vt:lpstr>
      <vt:lpstr>Технологическая карта</vt:lpstr>
      <vt:lpstr>Технологическая карта открытого урока</vt:lpstr>
      <vt:lpstr>Слайд 31</vt:lpstr>
      <vt:lpstr>ТЕХНОЛОГИЧЕСКАЯ КАРТА  ОТКРЫТОГО МЕРОПИЯТИЯ Встреча студентов обогатителей с работодателем</vt:lpstr>
      <vt:lpstr>Методы и приемы защиты отчета по производственной практике. Мастер-класс </vt:lpstr>
      <vt:lpstr>Конкурс «Преподаватель года-2015».  </vt:lpstr>
      <vt:lpstr>Конкурс «Преподаватель года-2015». </vt:lpstr>
      <vt:lpstr>Конкурс «Преподаватель года-2015». </vt:lpstr>
      <vt:lpstr>Слайд 37</vt:lpstr>
      <vt:lpstr>Активное участие в работе методических объединений педагогических работников организаций, в разработке программно-методического сопровождения образовательного процесса, профессиональных конкурсах</vt:lpstr>
      <vt:lpstr>Слайд 39</vt:lpstr>
      <vt:lpstr>Совершенствование и обновление учебно-методического комплекса  </vt:lpstr>
      <vt:lpstr>Совершенствование профессиональной квалификации; наличие сертификата об уровне профессиональной компетентности, обеспечивающей качество педагогической деятельности </vt:lpstr>
      <vt:lpstr>Повышение квалификации </vt:lpstr>
      <vt:lpstr>Повышение квалификации  </vt:lpstr>
      <vt:lpstr>Добровольная сертификация</vt:lpstr>
      <vt:lpstr>Слайд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профессиональное образовательное  учреждение«Беловский политехнический техникум» Кемеровской области </dc:title>
  <dc:creator>админ</dc:creator>
  <cp:lastModifiedBy>raay</cp:lastModifiedBy>
  <cp:revision>63</cp:revision>
  <dcterms:created xsi:type="dcterms:W3CDTF">2017-11-20T11:58:40Z</dcterms:created>
  <dcterms:modified xsi:type="dcterms:W3CDTF">2018-01-17T07:17:01Z</dcterms:modified>
</cp:coreProperties>
</file>