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80" r:id="rId2"/>
    <p:sldId id="284" r:id="rId3"/>
    <p:sldId id="282" r:id="rId4"/>
    <p:sldId id="283" r:id="rId5"/>
    <p:sldId id="268" r:id="rId6"/>
    <p:sldId id="285" r:id="rId7"/>
    <p:sldId id="286" r:id="rId8"/>
    <p:sldId id="261" r:id="rId9"/>
    <p:sldId id="259" r:id="rId10"/>
    <p:sldId id="258" r:id="rId11"/>
    <p:sldId id="262" r:id="rId12"/>
    <p:sldId id="287" r:id="rId13"/>
    <p:sldId id="264" r:id="rId14"/>
    <p:sldId id="270" r:id="rId15"/>
    <p:sldId id="288" r:id="rId16"/>
    <p:sldId id="271" r:id="rId17"/>
    <p:sldId id="289" r:id="rId18"/>
    <p:sldId id="303" r:id="rId19"/>
    <p:sldId id="292" r:id="rId20"/>
    <p:sldId id="310" r:id="rId21"/>
    <p:sldId id="311" r:id="rId22"/>
    <p:sldId id="312" r:id="rId23"/>
    <p:sldId id="313" r:id="rId24"/>
    <p:sldId id="305" r:id="rId25"/>
    <p:sldId id="306" r:id="rId26"/>
    <p:sldId id="307" r:id="rId27"/>
    <p:sldId id="302" r:id="rId28"/>
    <p:sldId id="293" r:id="rId29"/>
    <p:sldId id="296" r:id="rId30"/>
    <p:sldId id="308" r:id="rId31"/>
    <p:sldId id="294" r:id="rId32"/>
    <p:sldId id="295" r:id="rId33"/>
    <p:sldId id="297" r:id="rId34"/>
    <p:sldId id="309" r:id="rId35"/>
    <p:sldId id="298" r:id="rId36"/>
    <p:sldId id="299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30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2BE00-52DE-48D9-9F8B-67899DDD1141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0EB6A-2958-4238-959E-8D3364785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23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F2A0064-D92D-460B-B124-882802982EFF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5F4BA2C-E84D-4736-BFF2-2D4B6F0649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2A0064-D92D-460B-B124-882802982EFF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4BA2C-E84D-4736-BFF2-2D4B6F0649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F2A0064-D92D-460B-B124-882802982EFF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5F4BA2C-E84D-4736-BFF2-2D4B6F0649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2A0064-D92D-460B-B124-882802982EFF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4BA2C-E84D-4736-BFF2-2D4B6F0649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F2A0064-D92D-460B-B124-882802982EFF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5F4BA2C-E84D-4736-BFF2-2D4B6F0649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2A0064-D92D-460B-B124-882802982EFF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4BA2C-E84D-4736-BFF2-2D4B6F0649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2A0064-D92D-460B-B124-882802982EFF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4BA2C-E84D-4736-BFF2-2D4B6F0649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2A0064-D92D-460B-B124-882802982EFF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4BA2C-E84D-4736-BFF2-2D4B6F0649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F2A0064-D92D-460B-B124-882802982EFF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4BA2C-E84D-4736-BFF2-2D4B6F0649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2A0064-D92D-460B-B124-882802982EFF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4BA2C-E84D-4736-BFF2-2D4B6F0649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2A0064-D92D-460B-B124-882802982EFF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4BA2C-E84D-4736-BFF2-2D4B6F0649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F2A0064-D92D-460B-B124-882802982EFF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5F4BA2C-E84D-4736-BFF2-2D4B6F0649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Рисунок 11"/>
          <p:cNvSpPr>
            <a:spLocks noGrp="1"/>
          </p:cNvSpPr>
          <p:nvPr>
            <p:ph type="pic" idx="1"/>
          </p:nvPr>
        </p:nvSpPr>
        <p:spPr/>
      </p:sp>
      <p:pic>
        <p:nvPicPr>
          <p:cNvPr id="7" name="Picture 2" descr="C:\Users\Надежда\Desktop\Новая папка\000417223_1-a124b348ce4cd10ac8047e5c98441c40[1]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5685"/>
            <a:ext cx="8280920" cy="579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24931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111623" y="377426"/>
            <a:ext cx="5472609" cy="471776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76056" y="260648"/>
            <a:ext cx="3742042" cy="1080120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rgbClr val="FFFF00"/>
                </a:solidFill>
              </a:rPr>
              <a:t>Оборона Севастополя и битва за Крым </a:t>
            </a:r>
            <a:r>
              <a:rPr lang="ru-RU" sz="1800" dirty="0" smtClean="0">
                <a:solidFill>
                  <a:srgbClr val="FFFF00"/>
                </a:solidFill>
              </a:rPr>
              <a:t/>
            </a:r>
            <a:br>
              <a:rPr lang="ru-RU" sz="1800" dirty="0" smtClean="0">
                <a:solidFill>
                  <a:srgbClr val="FFFF00"/>
                </a:solidFill>
              </a:rPr>
            </a:br>
            <a:r>
              <a:rPr lang="ru-RU" sz="1800" dirty="0" smtClean="0">
                <a:solidFill>
                  <a:srgbClr val="FFFF00"/>
                </a:solidFill>
              </a:rPr>
              <a:t>(</a:t>
            </a:r>
            <a:r>
              <a:rPr lang="ru-RU" sz="1800" dirty="0">
                <a:solidFill>
                  <a:srgbClr val="FFFF00"/>
                </a:solidFill>
              </a:rPr>
              <a:t>12 сентября 1941 — 9 июля 1942) —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148062" y="1449945"/>
            <a:ext cx="3670034" cy="525658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Возрождение Севастополя.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Город </a:t>
            </a:r>
            <a:r>
              <a:rPr lang="ru-RU" sz="2000" dirty="0">
                <a:solidFill>
                  <a:srgbClr val="002060"/>
                </a:solidFill>
              </a:rPr>
              <a:t>был полностью разрушен. </a:t>
            </a:r>
            <a:r>
              <a:rPr lang="ru-RU" sz="2000" dirty="0">
                <a:solidFill>
                  <a:srgbClr val="FFFF00"/>
                </a:solidFill>
              </a:rPr>
              <a:t>Материальный ущерб, причиненный фашистами, составил 2,5 млрд. рублей</a:t>
            </a:r>
            <a:r>
              <a:rPr lang="ru-RU" sz="2000" dirty="0">
                <a:solidFill>
                  <a:srgbClr val="002060"/>
                </a:solidFill>
              </a:rPr>
              <a:t>. Были уничтожены городские коммуникации, транспорт, связь, более 90 % жилой площади. Из 6402 жилых зданий было полностью разрушено 5379, в центре города осталось 7 полуразрушенных домов. Разрушены все учреждения и предприятия, школы и архитектурные памятники, очаги культуры. В городе осталось около 3 тыс. жителей.</a:t>
            </a:r>
          </a:p>
          <a:p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323525" y="5429255"/>
            <a:ext cx="48245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12 мая советские войска добили </a:t>
            </a:r>
            <a:r>
              <a:rPr lang="ru-RU" sz="1600" dirty="0" smtClean="0">
                <a:solidFill>
                  <a:schemeClr val="bg1"/>
                </a:solidFill>
              </a:rPr>
              <a:t>войска фашистских </a:t>
            </a:r>
            <a:r>
              <a:rPr lang="ru-RU" sz="1600" dirty="0">
                <a:solidFill>
                  <a:schemeClr val="bg1"/>
                </a:solidFill>
              </a:rPr>
              <a:t>захватчиков. Если гитлеровцы осаждали Севастополь </a:t>
            </a:r>
            <a:r>
              <a:rPr lang="ru-RU" sz="1600" dirty="0">
                <a:solidFill>
                  <a:srgbClr val="FFFF00"/>
                </a:solidFill>
              </a:rPr>
              <a:t>250 дней</a:t>
            </a:r>
            <a:r>
              <a:rPr lang="ru-RU" sz="1600" dirty="0">
                <a:solidFill>
                  <a:schemeClr val="bg1"/>
                </a:solidFill>
              </a:rPr>
              <a:t>, то советские войска сокрушили оборону фашистов </a:t>
            </a:r>
            <a:r>
              <a:rPr lang="ru-RU" sz="1600" dirty="0">
                <a:solidFill>
                  <a:srgbClr val="FFFF00"/>
                </a:solidFill>
              </a:rPr>
              <a:t>в три дня.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185087" y="625247"/>
            <a:ext cx="5663552" cy="5078370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364088" y="1556792"/>
            <a:ext cx="3429000" cy="5112568"/>
          </a:xfrm>
        </p:spPr>
        <p:txBody>
          <a:bodyPr>
            <a:normAutofit fontScale="85000" lnSpcReduction="10000"/>
          </a:bodyPr>
          <a:lstStyle/>
          <a:p>
            <a:r>
              <a:rPr lang="ru-RU" sz="1800" b="1" dirty="0">
                <a:solidFill>
                  <a:srgbClr val="FFFF00"/>
                </a:solidFill>
              </a:rPr>
              <a:t>Сталинград – это боль, это муки, </a:t>
            </a:r>
            <a:endParaRPr lang="ru-RU" sz="1800" dirty="0">
              <a:solidFill>
                <a:srgbClr val="FFFF00"/>
              </a:solidFill>
            </a:endParaRPr>
          </a:p>
          <a:p>
            <a:r>
              <a:rPr lang="ru-RU" sz="1800" b="1" dirty="0">
                <a:solidFill>
                  <a:srgbClr val="FFFF00"/>
                </a:solidFill>
              </a:rPr>
              <a:t>В Сталинграде лишь плач матерей.</a:t>
            </a:r>
            <a:endParaRPr lang="ru-RU" sz="1800" dirty="0">
              <a:solidFill>
                <a:srgbClr val="FFFF00"/>
              </a:solidFill>
            </a:endParaRPr>
          </a:p>
          <a:p>
            <a:r>
              <a:rPr lang="ru-RU" sz="1800" b="1" dirty="0">
                <a:solidFill>
                  <a:srgbClr val="FFFF00"/>
                </a:solidFill>
              </a:rPr>
              <a:t>Вот берет мать дитя свое в руки</a:t>
            </a:r>
            <a:endParaRPr lang="ru-RU" sz="1800" dirty="0">
              <a:solidFill>
                <a:srgbClr val="FFFF00"/>
              </a:solidFill>
            </a:endParaRPr>
          </a:p>
          <a:p>
            <a:r>
              <a:rPr lang="ru-RU" sz="1800" b="1" dirty="0">
                <a:solidFill>
                  <a:srgbClr val="FFFF00"/>
                </a:solidFill>
              </a:rPr>
              <a:t>И несется сквозь пули быстрей.</a:t>
            </a:r>
            <a:endParaRPr lang="ru-RU" sz="1800" dirty="0">
              <a:solidFill>
                <a:srgbClr val="FFFF00"/>
              </a:solidFill>
            </a:endParaRPr>
          </a:p>
          <a:p>
            <a:r>
              <a:rPr lang="ru-RU" sz="1800" b="1" dirty="0">
                <a:solidFill>
                  <a:srgbClr val="FFFF00"/>
                </a:solidFill>
              </a:rPr>
              <a:t> </a:t>
            </a:r>
            <a:endParaRPr lang="ru-RU" sz="1800" dirty="0">
              <a:solidFill>
                <a:srgbClr val="FFFF00"/>
              </a:solidFill>
            </a:endParaRPr>
          </a:p>
          <a:p>
            <a:r>
              <a:rPr lang="ru-RU" sz="1800" b="1" dirty="0">
                <a:solidFill>
                  <a:srgbClr val="FFFF00"/>
                </a:solidFill>
              </a:rPr>
              <a:t>Реки крови и свист пулеметов</a:t>
            </a:r>
            <a:endParaRPr lang="ru-RU" sz="1800" dirty="0">
              <a:solidFill>
                <a:srgbClr val="FFFF00"/>
              </a:solidFill>
            </a:endParaRPr>
          </a:p>
          <a:p>
            <a:r>
              <a:rPr lang="ru-RU" sz="1800" b="1" dirty="0">
                <a:solidFill>
                  <a:srgbClr val="FFFF00"/>
                </a:solidFill>
              </a:rPr>
              <a:t>Не забудет дитя никогда.</a:t>
            </a:r>
            <a:endParaRPr lang="ru-RU" sz="1800" dirty="0">
              <a:solidFill>
                <a:srgbClr val="FFFF00"/>
              </a:solidFill>
            </a:endParaRPr>
          </a:p>
          <a:p>
            <a:r>
              <a:rPr lang="ru-RU" sz="1800" b="1" dirty="0">
                <a:solidFill>
                  <a:srgbClr val="FFFF00"/>
                </a:solidFill>
              </a:rPr>
              <a:t>Горы трупов умерших </a:t>
            </a:r>
            <a:r>
              <a:rPr lang="ru-RU" sz="1800" b="1" dirty="0" err="1">
                <a:solidFill>
                  <a:srgbClr val="FFFF00"/>
                </a:solidFill>
              </a:rPr>
              <a:t>солдатов</a:t>
            </a:r>
            <a:endParaRPr lang="ru-RU" sz="1800" dirty="0">
              <a:solidFill>
                <a:srgbClr val="FFFF00"/>
              </a:solidFill>
            </a:endParaRPr>
          </a:p>
          <a:p>
            <a:r>
              <a:rPr lang="ru-RU" sz="1800" b="1" dirty="0">
                <a:solidFill>
                  <a:srgbClr val="FFFF00"/>
                </a:solidFill>
              </a:rPr>
              <a:t>Крики помощи, но в никуда.</a:t>
            </a:r>
            <a:endParaRPr lang="ru-RU" sz="1800" dirty="0">
              <a:solidFill>
                <a:srgbClr val="FFFF00"/>
              </a:solidFill>
            </a:endParaRPr>
          </a:p>
          <a:p>
            <a:r>
              <a:rPr lang="ru-RU" sz="1800" b="1" dirty="0">
                <a:solidFill>
                  <a:srgbClr val="FFFF00"/>
                </a:solidFill>
              </a:rPr>
              <a:t> </a:t>
            </a:r>
          </a:p>
          <a:p>
            <a:r>
              <a:rPr lang="ru-RU" sz="1800" b="1" dirty="0">
                <a:solidFill>
                  <a:srgbClr val="FFFF00"/>
                </a:solidFill>
              </a:rPr>
              <a:t>Умирали от пуль, от гранаты,</a:t>
            </a:r>
            <a:endParaRPr lang="ru-RU" sz="1800" dirty="0">
              <a:solidFill>
                <a:srgbClr val="FFFF00"/>
              </a:solidFill>
            </a:endParaRPr>
          </a:p>
          <a:p>
            <a:r>
              <a:rPr lang="ru-RU" sz="1800" b="1" dirty="0">
                <a:solidFill>
                  <a:srgbClr val="FFFF00"/>
                </a:solidFill>
              </a:rPr>
              <a:t>Замерзали насмерть порой.</a:t>
            </a:r>
            <a:endParaRPr lang="ru-RU" sz="1800" dirty="0">
              <a:solidFill>
                <a:srgbClr val="FFFF00"/>
              </a:solidFill>
            </a:endParaRPr>
          </a:p>
          <a:p>
            <a:r>
              <a:rPr lang="ru-RU" sz="1800" b="1" dirty="0">
                <a:solidFill>
                  <a:srgbClr val="FFFF00"/>
                </a:solidFill>
              </a:rPr>
              <a:t>Гибли, гибли наши солдаты</a:t>
            </a:r>
            <a:endParaRPr lang="ru-RU" sz="1800" dirty="0">
              <a:solidFill>
                <a:srgbClr val="FFFF00"/>
              </a:solidFill>
            </a:endParaRPr>
          </a:p>
          <a:p>
            <a:r>
              <a:rPr lang="ru-RU" sz="1800" b="1" dirty="0">
                <a:solidFill>
                  <a:srgbClr val="FFFF00"/>
                </a:solidFill>
              </a:rPr>
              <a:t>В Сталинграде, под Курском, Москвой.</a:t>
            </a:r>
            <a:endParaRPr lang="ru-RU" sz="1800" dirty="0">
              <a:solidFill>
                <a:srgbClr val="FFFF00"/>
              </a:solidFill>
            </a:endParaRPr>
          </a:p>
          <a:p>
            <a:r>
              <a:rPr lang="ru-RU" sz="1800" b="1" dirty="0">
                <a:solidFill>
                  <a:srgbClr val="FFFF00"/>
                </a:solidFill>
              </a:rPr>
              <a:t> Вот прошло много лет, но я помню</a:t>
            </a:r>
            <a:endParaRPr lang="ru-RU" sz="1800" dirty="0">
              <a:solidFill>
                <a:srgbClr val="FFFF00"/>
              </a:solidFill>
            </a:endParaRPr>
          </a:p>
          <a:p>
            <a:r>
              <a:rPr lang="ru-RU" sz="1800" b="1" dirty="0">
                <a:solidFill>
                  <a:srgbClr val="FFFF00"/>
                </a:solidFill>
              </a:rPr>
              <a:t>Горы трупов умерших солдат, </a:t>
            </a:r>
            <a:endParaRPr lang="ru-RU" sz="1800" dirty="0">
              <a:solidFill>
                <a:srgbClr val="FFFF00"/>
              </a:solidFill>
            </a:endParaRPr>
          </a:p>
          <a:p>
            <a:r>
              <a:rPr lang="ru-RU" sz="1800" b="1" dirty="0">
                <a:solidFill>
                  <a:srgbClr val="FFFF00"/>
                </a:solidFill>
              </a:rPr>
              <a:t>Моя мама бежала сквозь пули.</a:t>
            </a:r>
            <a:endParaRPr lang="ru-RU" sz="1800" dirty="0">
              <a:solidFill>
                <a:srgbClr val="FFFF00"/>
              </a:solidFill>
            </a:endParaRPr>
          </a:p>
          <a:p>
            <a:r>
              <a:rPr lang="ru-RU" sz="1800" b="1" dirty="0">
                <a:solidFill>
                  <a:srgbClr val="FFFF00"/>
                </a:solidFill>
              </a:rPr>
              <a:t>Ты сгубил ее, Сталинград!!!</a:t>
            </a:r>
            <a:endParaRPr lang="ru-RU" sz="1600" dirty="0">
              <a:solidFill>
                <a:srgbClr val="FFFF00"/>
              </a:solidFill>
            </a:endParaRPr>
          </a:p>
          <a:p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      </a:t>
            </a:r>
          </a:p>
          <a:p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(автор Царапкина Анна)</a:t>
            </a:r>
            <a:endParaRPr lang="ru-RU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Рисунок 3"/>
          <p:cNvSpPr>
            <a:spLocks noGrp="1"/>
          </p:cNvSpPr>
          <p:nvPr>
            <p:ph type="title"/>
          </p:nvPr>
        </p:nvSpPr>
        <p:spPr>
          <a:xfrm>
            <a:off x="5389563" y="333375"/>
            <a:ext cx="3429000" cy="1223417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Оборона длилась с 17 июня по 18 ноября 1942 года. Наступление советских войск началось с 19ноября по 2 февраля 1943 года.</a:t>
            </a:r>
            <a:b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-171400"/>
            <a:ext cx="3429000" cy="1800200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Курская битва: </a:t>
            </a: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июля – 23 августа </a:t>
            </a: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1943</a:t>
            </a:r>
            <a:r>
              <a:rPr lang="ru-RU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год.</a:t>
            </a:r>
            <a:r>
              <a:rPr lang="ru-RU" sz="1800" b="0" dirty="0">
                <a:solidFill>
                  <a:srgbClr val="FFFF00"/>
                </a:solidFill>
              </a:rPr>
              <a:t/>
            </a:r>
            <a:br>
              <a:rPr lang="ru-RU" sz="1800" b="0" dirty="0">
                <a:solidFill>
                  <a:srgbClr val="FFFF00"/>
                </a:solidFill>
              </a:rPr>
            </a:br>
            <a:endParaRPr lang="ru-RU" sz="1800" b="0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8064" y="1268760"/>
            <a:ext cx="3670034" cy="5112568"/>
          </a:xfrm>
        </p:spPr>
        <p:txBody>
          <a:bodyPr>
            <a:normAutofit lnSpcReduction="10000"/>
          </a:bodyPr>
          <a:lstStyle/>
          <a:p>
            <a:r>
              <a:rPr lang="ru-RU" sz="2000" b="1" i="1" dirty="0">
                <a:solidFill>
                  <a:srgbClr val="FFFF00"/>
                </a:solidFill>
              </a:rPr>
              <a:t>Броня в броню, рвануло в небо пламя!</a:t>
            </a:r>
            <a:endParaRPr lang="ru-RU" sz="2000" b="1" dirty="0">
              <a:solidFill>
                <a:srgbClr val="FFFF00"/>
              </a:solidFill>
            </a:endParaRPr>
          </a:p>
          <a:p>
            <a:r>
              <a:rPr lang="ru-RU" sz="2000" b="1" i="1" dirty="0">
                <a:solidFill>
                  <a:srgbClr val="FFFF00"/>
                </a:solidFill>
              </a:rPr>
              <a:t>И дрогнула былинная земля!..</a:t>
            </a:r>
            <a:endParaRPr lang="ru-RU" sz="2000" b="1" dirty="0">
              <a:solidFill>
                <a:srgbClr val="FFFF00"/>
              </a:solidFill>
            </a:endParaRPr>
          </a:p>
          <a:p>
            <a:r>
              <a:rPr lang="ru-RU" sz="2000" b="1" i="1" dirty="0">
                <a:solidFill>
                  <a:srgbClr val="FFFF00"/>
                </a:solidFill>
              </a:rPr>
              <a:t>Горели танки жаркими кострами,</a:t>
            </a:r>
            <a:endParaRPr lang="ru-RU" sz="2000" b="1" dirty="0">
              <a:solidFill>
                <a:srgbClr val="FFFF00"/>
              </a:solidFill>
            </a:endParaRPr>
          </a:p>
          <a:p>
            <a:r>
              <a:rPr lang="ru-RU" sz="2000" b="1" i="1" dirty="0">
                <a:solidFill>
                  <a:srgbClr val="FFFF00"/>
                </a:solidFill>
              </a:rPr>
              <a:t>И были дымом застланы поля.</a:t>
            </a:r>
            <a:endParaRPr lang="ru-RU" sz="2000" b="1" dirty="0">
              <a:solidFill>
                <a:srgbClr val="FFFF00"/>
              </a:solidFill>
            </a:endParaRPr>
          </a:p>
          <a:p>
            <a:r>
              <a:rPr lang="ru-RU" sz="2000" b="1" dirty="0">
                <a:solidFill>
                  <a:srgbClr val="FFFF00"/>
                </a:solidFill>
              </a:rPr>
              <a:t>…</a:t>
            </a:r>
            <a:r>
              <a:rPr lang="ru-RU" sz="2000" b="1" i="1" dirty="0">
                <a:solidFill>
                  <a:srgbClr val="FFFF00"/>
                </a:solidFill>
              </a:rPr>
              <a:t>Всего два слова – Курская дуга.</a:t>
            </a:r>
            <a:endParaRPr lang="ru-RU" sz="2000" b="1" dirty="0">
              <a:solidFill>
                <a:srgbClr val="FFFF00"/>
              </a:solidFill>
            </a:endParaRPr>
          </a:p>
          <a:p>
            <a:r>
              <a:rPr lang="ru-RU" sz="2000" b="1" i="1" dirty="0">
                <a:solidFill>
                  <a:srgbClr val="FFFF00"/>
                </a:solidFill>
              </a:rPr>
              <a:t>Как много это значит для солдата!</a:t>
            </a:r>
            <a:endParaRPr lang="ru-RU" sz="2000" b="1" dirty="0">
              <a:solidFill>
                <a:srgbClr val="FFFF00"/>
              </a:solidFill>
            </a:endParaRPr>
          </a:p>
          <a:p>
            <a:r>
              <a:rPr lang="ru-RU" sz="2000" b="1" i="1" dirty="0">
                <a:solidFill>
                  <a:srgbClr val="FFFF00"/>
                </a:solidFill>
              </a:rPr>
              <a:t>Жила России гневная душа</a:t>
            </a:r>
            <a:endParaRPr lang="ru-RU" sz="2000" b="1" dirty="0">
              <a:solidFill>
                <a:srgbClr val="FFFF00"/>
              </a:solidFill>
            </a:endParaRPr>
          </a:p>
          <a:p>
            <a:r>
              <a:rPr lang="ru-RU" sz="2000" b="1" i="1" dirty="0">
                <a:solidFill>
                  <a:srgbClr val="FFFF00"/>
                </a:solidFill>
              </a:rPr>
              <a:t>В бессмертной битве Н–</a:t>
            </a:r>
            <a:r>
              <a:rPr lang="ru-RU" sz="2000" b="1" i="1" dirty="0" err="1">
                <a:solidFill>
                  <a:srgbClr val="FFFF00"/>
                </a:solidFill>
              </a:rPr>
              <a:t>ского</a:t>
            </a:r>
            <a:r>
              <a:rPr lang="ru-RU" sz="2000" b="1" i="1" dirty="0">
                <a:solidFill>
                  <a:srgbClr val="FFFF00"/>
                </a:solidFill>
              </a:rPr>
              <a:t> квадрата.</a:t>
            </a:r>
            <a:endParaRPr lang="ru-RU" sz="2000" b="1" dirty="0">
              <a:solidFill>
                <a:srgbClr val="FFFF00"/>
              </a:solidFill>
            </a:endParaRPr>
          </a:p>
          <a:p>
            <a:r>
              <a:rPr lang="ru-RU" sz="2000" i="1" dirty="0" smtClean="0">
                <a:solidFill>
                  <a:srgbClr val="FFFF00"/>
                </a:solidFill>
              </a:rPr>
              <a:t>(Леонид </a:t>
            </a:r>
            <a:r>
              <a:rPr lang="ru-RU" sz="2000" i="1" dirty="0" err="1">
                <a:solidFill>
                  <a:srgbClr val="FFFF00"/>
                </a:solidFill>
              </a:rPr>
              <a:t>Кузубов</a:t>
            </a:r>
            <a:r>
              <a:rPr lang="ru-RU" sz="2000" i="1" dirty="0">
                <a:solidFill>
                  <a:srgbClr val="FFFF00"/>
                </a:solidFill>
              </a:rPr>
              <a:t>,</a:t>
            </a:r>
            <a:endParaRPr lang="ru-RU" sz="2000" dirty="0">
              <a:solidFill>
                <a:srgbClr val="FFFF00"/>
              </a:solidFill>
            </a:endParaRPr>
          </a:p>
          <a:p>
            <a:r>
              <a:rPr lang="ru-RU" sz="2000" i="1" dirty="0">
                <a:solidFill>
                  <a:srgbClr val="FFFF00"/>
                </a:solidFill>
              </a:rPr>
              <a:t>сын полка 6-й гвардейской армии, </a:t>
            </a:r>
            <a:r>
              <a:rPr lang="ru-RU" sz="2000" i="1" dirty="0" smtClean="0">
                <a:solidFill>
                  <a:srgbClr val="FFFF00"/>
                </a:solidFill>
              </a:rPr>
              <a:t>разведчик)</a:t>
            </a:r>
            <a:endParaRPr lang="ru-RU" sz="2000" dirty="0">
              <a:solidFill>
                <a:srgbClr val="FFFF00"/>
              </a:solidFill>
            </a:endParaRPr>
          </a:p>
          <a:p>
            <a:endParaRPr lang="ru-RU" sz="2000" b="1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image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72516" y="728698"/>
            <a:ext cx="5616625" cy="48245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644363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34100" y="250189"/>
            <a:ext cx="2683998" cy="1090579"/>
          </a:xfrm>
        </p:spPr>
        <p:txBody>
          <a:bodyPr/>
          <a:lstStyle/>
          <a:p>
            <a:r>
              <a:rPr lang="ru-RU" dirty="0" smtClean="0"/>
              <a:t>Взятие Рейхстага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162787" y="2060848"/>
            <a:ext cx="2351254" cy="14640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Надежда\Desktop\pobeda+vostochnij+front+vtoraya+mirovaya+vojna+764788582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511" y="1556792"/>
            <a:ext cx="3179039" cy="232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адежда\Desktop\setwalls.ru-4355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15" y="260646"/>
            <a:ext cx="5328592" cy="299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Надежда\Desktop\_-tautiev-v.b.-reyhstag-vzyat.-150h200-sm-h.m.-200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4645">
            <a:off x="364348" y="3184767"/>
            <a:ext cx="4367443" cy="330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Надежда\Desktop\600x720-ce5635c68e0825c92d040908b1486ab4_55894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2701">
            <a:off x="4898533" y="3946356"/>
            <a:ext cx="3428301" cy="263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9 мая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190625"/>
            <a:ext cx="8382000" cy="5210175"/>
          </a:xfrm>
          <a:noFill/>
        </p:spPr>
      </p:pic>
      <p:sp>
        <p:nvSpPr>
          <p:cNvPr id="4099" name="WordArt 10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Вечная память героям!</a:t>
            </a:r>
          </a:p>
        </p:txBody>
      </p:sp>
    </p:spTree>
  </p:cSld>
  <p:clrMapOvr>
    <a:masterClrMapping/>
  </p:clrMapOvr>
  <p:transition advTm="3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C:\Documents and Settings\vologinagv\Рабочий стол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60784"/>
            <a:ext cx="8784976" cy="2648136"/>
          </a:xfrm>
          <a:prstGeom prst="rect">
            <a:avLst/>
          </a:prstGeom>
          <a:noFill/>
        </p:spPr>
      </p:pic>
      <p:pic>
        <p:nvPicPr>
          <p:cNvPr id="8" name="Picture 2" descr="C:\Users\Надежда\Desktop\Новая папка\b8dd799f106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21393"/>
            <a:ext cx="8784976" cy="501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69375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&amp;Icy;&amp;ncy;&amp;ocy;&amp;Fcy;&amp;ocy;&amp;rcy;&amp;ucy;&amp;mcy; &amp;Dcy;&amp;ocy;&amp;bcy;&amp;rcy;&amp;ocy;&amp;vcy;&amp;ocy;&amp;lcy;&amp;softcy;&amp;ncy;&amp;ycy;&amp;jcy; &amp;ncy;&amp;acy;&amp;lcy;&amp;ocy;&amp;gcy; &amp;ncy;&amp;acy; &amp;rcy;&amp;ucy;&amp;scy;&amp;scy;&amp;kcy;&amp;icy;&amp;khcy; &amp;gcy;&amp;rcy;&amp;ucy;&amp;zcy;&amp;icy;&amp;n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762000"/>
            <a:ext cx="8686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697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Память в граните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5001130"/>
            <a:ext cx="2423262" cy="202744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7" name="Picture 4" descr="Монумент «Мать-Родина» на Пискарёвском кладбищ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0914890">
            <a:off x="222644" y="382879"/>
            <a:ext cx="4134151" cy="2662533"/>
          </a:xfrm>
          <a:prstGeom prst="rect">
            <a:avLst/>
          </a:prstGeom>
          <a:noFill/>
        </p:spPr>
      </p:pic>
      <p:pic>
        <p:nvPicPr>
          <p:cNvPr id="2050" name="Picture 2" descr="C:\Users\Надежда\Desktop\Новая папка\26a5ad722923ffb7dbb49f456be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391" y="4305635"/>
            <a:ext cx="3644420" cy="243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Надежда\Desktop\Новая папка\3196-6-soldatskaya_pravda_ru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397" y="1412156"/>
            <a:ext cx="4028414" cy="295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Надежда\Desktop\Новая папка\30445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8485">
            <a:off x="562393" y="3143289"/>
            <a:ext cx="4118244" cy="271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8256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260648"/>
            <a:ext cx="3598026" cy="4320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Слушайте !!!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148064" y="764704"/>
            <a:ext cx="3670034" cy="5832648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Слушайте!</a:t>
            </a:r>
          </a:p>
          <a:p>
            <a:r>
              <a:rPr lang="ru-RU" b="1" dirty="0"/>
              <a:t>Это мы   говорим.</a:t>
            </a:r>
          </a:p>
          <a:p>
            <a:r>
              <a:rPr lang="ru-RU" b="1" dirty="0"/>
              <a:t>Мертвые.       Мы.</a:t>
            </a:r>
          </a:p>
          <a:p>
            <a:r>
              <a:rPr lang="ru-RU" b="1" dirty="0"/>
              <a:t>Слушайте!</a:t>
            </a:r>
          </a:p>
          <a:p>
            <a:r>
              <a:rPr lang="ru-RU" b="1" dirty="0"/>
              <a:t>Это мы      говорим.</a:t>
            </a:r>
          </a:p>
          <a:p>
            <a:r>
              <a:rPr lang="ru-RU" b="1" dirty="0"/>
              <a:t>Оттуда.      Из тьмы.</a:t>
            </a:r>
          </a:p>
          <a:p>
            <a:r>
              <a:rPr lang="ru-RU" b="1" dirty="0"/>
              <a:t>Слушайте!</a:t>
            </a:r>
          </a:p>
          <a:p>
            <a:r>
              <a:rPr lang="ru-RU" b="1" dirty="0"/>
              <a:t>Распахните глаза.</a:t>
            </a:r>
          </a:p>
          <a:p>
            <a:r>
              <a:rPr lang="ru-RU" b="1" dirty="0"/>
              <a:t>Слушайте до конца.</a:t>
            </a:r>
          </a:p>
          <a:p>
            <a:r>
              <a:rPr lang="ru-RU" b="1" dirty="0"/>
              <a:t>Это мы     говорим,</a:t>
            </a:r>
          </a:p>
          <a:p>
            <a:r>
              <a:rPr lang="ru-RU" b="1" dirty="0"/>
              <a:t>мертвые.</a:t>
            </a:r>
          </a:p>
          <a:p>
            <a:r>
              <a:rPr lang="ru-RU" b="1" dirty="0"/>
              <a:t>Стучимся     в ваши    сердца...</a:t>
            </a:r>
          </a:p>
          <a:p>
            <a:r>
              <a:rPr lang="ru-RU" b="1" dirty="0"/>
              <a:t>Не пугайтесь!</a:t>
            </a:r>
          </a:p>
          <a:p>
            <a:r>
              <a:rPr lang="ru-RU" b="1" dirty="0"/>
              <a:t>Однажды    мы вас потревожим во сне.</a:t>
            </a:r>
          </a:p>
          <a:p>
            <a:r>
              <a:rPr lang="ru-RU" b="1" dirty="0"/>
              <a:t>Над полями    свои голоса пронесем в тишине.</a:t>
            </a:r>
          </a:p>
          <a:p>
            <a:r>
              <a:rPr lang="ru-RU" b="1" dirty="0"/>
              <a:t>Мы забыли,     как пахнут цветы.</a:t>
            </a:r>
          </a:p>
          <a:p>
            <a:r>
              <a:rPr lang="ru-RU" b="1" dirty="0"/>
              <a:t>Как шумят тополя.</a:t>
            </a:r>
          </a:p>
          <a:p>
            <a:r>
              <a:rPr lang="ru-RU" b="1" dirty="0"/>
              <a:t>Мы и землю     забыли.</a:t>
            </a:r>
          </a:p>
          <a:p>
            <a:r>
              <a:rPr lang="ru-RU" b="1" dirty="0"/>
              <a:t>Какой  она стала,    земля?</a:t>
            </a:r>
          </a:p>
          <a:p>
            <a:r>
              <a:rPr lang="ru-RU" b="1" dirty="0"/>
              <a:t>Как там птицы?</a:t>
            </a:r>
          </a:p>
          <a:p>
            <a:r>
              <a:rPr lang="ru-RU" b="1" dirty="0"/>
              <a:t>Поют на земле</a:t>
            </a:r>
          </a:p>
          <a:p>
            <a:r>
              <a:rPr lang="ru-RU" b="1" dirty="0"/>
              <a:t>без нас? </a:t>
            </a:r>
            <a:endParaRPr lang="ru-RU" sz="1600" b="1" dirty="0"/>
          </a:p>
          <a:p>
            <a:pPr algn="ctr"/>
            <a:r>
              <a:rPr lang="ru-RU" sz="1600" b="1" dirty="0"/>
              <a:t>Живите, родные, </a:t>
            </a:r>
            <a:endParaRPr lang="ru-RU" sz="1600" b="1" dirty="0" smtClean="0"/>
          </a:p>
          <a:p>
            <a:pPr algn="ctr"/>
            <a:endParaRPr lang="ru-RU" sz="1600" b="1" dirty="0"/>
          </a:p>
          <a:p>
            <a:pPr algn="ctr"/>
            <a:r>
              <a:rPr lang="ru-RU" sz="1600" b="1" dirty="0" smtClean="0"/>
              <a:t>Живите </a:t>
            </a:r>
            <a:r>
              <a:rPr lang="ru-RU" sz="1600" b="1" dirty="0"/>
              <a:t>за Нас! </a:t>
            </a:r>
          </a:p>
          <a:p>
            <a:pPr algn="ctr"/>
            <a:r>
              <a:rPr lang="ru-RU" sz="1600" dirty="0"/>
              <a:t> </a:t>
            </a:r>
          </a:p>
          <a:p>
            <a:endParaRPr lang="ru-RU" dirty="0"/>
          </a:p>
        </p:txBody>
      </p:sp>
      <p:pic>
        <p:nvPicPr>
          <p:cNvPr id="1026" name="Picture 2" descr="C:\Users\Надежда\Desktop\фото войны\333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4896544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94933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 descr="C:\Users\Надежда\Desktop\Афган\1392647204_afganistan_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51" y="357684"/>
            <a:ext cx="8815837" cy="609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84183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332656"/>
            <a:ext cx="3429000" cy="864096"/>
          </a:xfrm>
        </p:spPr>
        <p:txBody>
          <a:bodyPr/>
          <a:lstStyle/>
          <a:p>
            <a:r>
              <a:rPr lang="ru-RU" dirty="0" smtClean="0"/>
              <a:t>Цель урока: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1484784"/>
            <a:ext cx="3429000" cy="4896544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1.формирование нравственного идеала, воспитание патриотизма, гражданственности на примерах героических подвигов защитников Родины в годы Великой Отечественной войны и Афганистана.</a:t>
            </a:r>
          </a:p>
          <a:p>
            <a:endParaRPr lang="ru-RU" sz="1600" dirty="0"/>
          </a:p>
          <a:p>
            <a:r>
              <a:rPr lang="ru-RU" sz="1800" b="1" dirty="0">
                <a:solidFill>
                  <a:srgbClr val="FFFF00"/>
                </a:solidFill>
              </a:rPr>
              <a:t>2. Воспитание уважения к </a:t>
            </a:r>
            <a:r>
              <a:rPr lang="ru-RU" sz="2000" b="1" dirty="0">
                <a:solidFill>
                  <a:srgbClr val="FFFF00"/>
                </a:solidFill>
              </a:rPr>
              <a:t>героям Родины в годы Великой Отечественной войны и понять их  жизненные ценности. </a:t>
            </a:r>
          </a:p>
          <a:p>
            <a:endParaRPr lang="ru-RU" sz="2000" dirty="0"/>
          </a:p>
        </p:txBody>
      </p:sp>
      <p:pic>
        <p:nvPicPr>
          <p:cNvPr id="5" name="Picture 2" descr="C:\Users\Надежда\Desktop\Новая папка\img3[3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9254">
            <a:off x="435099" y="512506"/>
            <a:ext cx="4522108" cy="560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61684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v.900igr.net:10/datas/istorija/CHechenskaja-vojna/0004-004-1-chechenskaja-vojna-1994-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76" y="260648"/>
            <a:ext cx="804368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86673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89098" y="1772816"/>
            <a:ext cx="1775190" cy="14275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389098" y="3933056"/>
            <a:ext cx="2135230" cy="127081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>
          <a:xfrm>
            <a:off x="1835696" y="2276872"/>
            <a:ext cx="3034226" cy="2970370"/>
          </a:xfrm>
        </p:spPr>
      </p:sp>
      <p:pic>
        <p:nvPicPr>
          <p:cNvPr id="1026" name="Picture 2" descr="C:\Users\Надежда\Desktop\фото в Чечне - копия\3508-stoimost-prostitutki-v-kambodzh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08912" cy="625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30007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15616" y="319724"/>
            <a:ext cx="7597921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Жестокая смерть в Чеченской войне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5796136" y="4077072"/>
            <a:ext cx="3021962" cy="112680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Рисунок 7"/>
          <p:cNvSpPr>
            <a:spLocks noGrp="1"/>
          </p:cNvSpPr>
          <p:nvPr>
            <p:ph type="pic" idx="1"/>
          </p:nvPr>
        </p:nvSpPr>
        <p:spPr>
          <a:xfrm>
            <a:off x="421302" y="1221393"/>
            <a:ext cx="4206240" cy="4206240"/>
          </a:xfrm>
        </p:spPr>
      </p:sp>
      <p:pic>
        <p:nvPicPr>
          <p:cNvPr id="2050" name="Picture 2" descr="C:\Users\Надежда\Desktop\фото в Чечне - копия\423271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5297">
            <a:off x="255633" y="1124743"/>
            <a:ext cx="3536377" cy="224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Надежда\Desktop\фото в Чечне - копия\4f8fbe0ea86d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9025">
            <a:off x="6124424" y="1085806"/>
            <a:ext cx="2774032" cy="231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Надежда\Desktop\фото в Чечне - копия\1336698792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30" y="3523556"/>
            <a:ext cx="3546981" cy="253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Надежда\Desktop\фото в Чечне - копия\0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11" y="1415232"/>
            <a:ext cx="2409725" cy="21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Надежда\Desktop\фото в Чечне - копия\f59983a1dd56aec77dd53be09544bf10_XL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40611"/>
            <a:ext cx="429077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2641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дежда\Desktop\фото в Чечне - копия\Александр Воронцов просидел в ЯМЕ в Чечн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064896" cy="552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 flipH="1" flipV="1">
            <a:off x="11196736" y="5013172"/>
            <a:ext cx="360040" cy="792087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467544" y="5733256"/>
            <a:ext cx="8350554" cy="93610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3000" b="1" dirty="0" smtClean="0"/>
              <a:t>Александр Воронцов </a:t>
            </a:r>
          </a:p>
          <a:p>
            <a:pPr algn="ctr"/>
            <a:r>
              <a:rPr lang="ru-RU" sz="2400" b="1" dirty="0" smtClean="0"/>
              <a:t>просидел  5 лет в яме чеченского плена, но выжил</a:t>
            </a:r>
          </a:p>
          <a:p>
            <a:pPr algn="ctr"/>
            <a:r>
              <a:rPr lang="ru-RU" sz="2400" b="1" dirty="0" smtClean="0"/>
              <a:t> и встал в строй.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84379125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2351254" cy="2057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1487158" cy="19202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ttp://lusana.ru/files/5922/573/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136904" cy="588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78382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1700808"/>
            <a:ext cx="3600400" cy="57606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Рисунок 3"/>
          <p:cNvSpPr>
            <a:spLocks noGrp="1"/>
          </p:cNvSpPr>
          <p:nvPr>
            <p:ph type="body" sz="half" idx="2"/>
          </p:nvPr>
        </p:nvSpPr>
        <p:spPr>
          <a:xfrm>
            <a:off x="4355976" y="1340768"/>
            <a:ext cx="2905828" cy="45004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http://rpp.nashaucheba.ru/pars_docs/refs/83/82059/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7848872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09961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1196752"/>
            <a:ext cx="2592288" cy="10801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1847198" cy="19202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4098" name="Picture 2" descr="http://via-midgard.info/uploads/posts/2014-02/bmp-15000-afgan-leonid-kornilov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784887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34705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гг</a:t>
            </a:r>
            <a:r>
              <a:rPr lang="ru-RU" sz="2400" dirty="0" err="1" smtClean="0"/>
              <a:t>Слава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pic>
        <p:nvPicPr>
          <p:cNvPr id="4098" name="Picture 2" descr="C:\Users\Надежда\Desktop\Новая папка\Руслан-Аушев-герой афга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8326664" cy="505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11760" y="5896604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Память всегда жива 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56973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Надежда\Desktop\Афган\75859-1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532"/>
            <a:ext cx="8568952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74570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558466" cy="72007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FFFF00"/>
                </a:solidFill>
              </a:rPr>
              <a:t>179 солдат и офицеров без вести пропали в Афганистане.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Надежда\Desktop\Афган\179 солдатам и офицерам без вести пропавшим в Афганистане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820891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40848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-1971600"/>
            <a:ext cx="3526018" cy="8352928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Война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это тысяч разлук причина:  сын без отца, отец без сына.</a:t>
            </a:r>
            <a:b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Война </a:t>
            </a:r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это слёзы, зола и стужа: муж без жены, жена без мужа.</a:t>
            </a:r>
            <a:b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Война-</a:t>
            </a:r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тучи пепла и смрада: стадо без лугов, луга без стада.</a:t>
            </a:r>
            <a:b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Война – </a:t>
            </a:r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кровь, эпидемия горя, пороха дым, селенья в огне.</a:t>
            </a:r>
            <a:b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вновь разгореться мы не дадим Войне.</a:t>
            </a:r>
            <a:b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148064" y="-1899592"/>
            <a:ext cx="3429000" cy="7488832"/>
          </a:xfrm>
        </p:spPr>
        <p:txBody>
          <a:bodyPr/>
          <a:lstStyle/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Picture 3" descr="C:\Users\Надежда\Desktop\000469235_1-0a29eb2ea944c5eee566f9dff9470bd9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57" y="1255204"/>
            <a:ext cx="3960439" cy="386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21490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340768"/>
            <a:ext cx="2160240" cy="5578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644008" y="2348880"/>
            <a:ext cx="45719" cy="28563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http://afgan-sich.at.ua/003_pres/p01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5021">
            <a:off x="241240" y="242293"/>
            <a:ext cx="4312365" cy="322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24128" y="4509120"/>
            <a:ext cx="2880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Горькие минуты прощания с товарищами 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126" name="Picture 6" descr="http://kazakii.ucoz.ru/Pesni/wpereditraurnojprocessiikom_149gw_mspal_iw_skorod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0236">
            <a:off x="733846" y="3375044"/>
            <a:ext cx="4470229" cy="285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lh4.ggpht.com/-Ra9BhgdiErQ/T0LGfRVcyBI/AAAAAAAAALM/mMxFwpwkvAI/s1280/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2906">
            <a:off x="4385012" y="364854"/>
            <a:ext cx="4426192" cy="320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30675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Надежда\Desktop\Афган\12129051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15" y="548680"/>
            <a:ext cx="8524875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13344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2063222" cy="2057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911094" cy="19202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Надежда\Desktop\Афган\881753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90824"/>
            <a:ext cx="7272808" cy="567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70195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78546" cy="86409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Мемориал воинам Афганистана и Чечни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Надежда\Desktop\Афган\60_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16" y="980728"/>
            <a:ext cx="8568952" cy="535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69068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6632"/>
            <a:ext cx="34290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Афганистан.</a:t>
            </a:r>
            <a:br>
              <a:rPr lang="ru-RU" dirty="0" smtClean="0"/>
            </a:br>
            <a:r>
              <a:rPr lang="ru-RU" dirty="0" smtClean="0"/>
              <a:t>Чечня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1052736"/>
            <a:ext cx="3429000" cy="5256584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707236"/>
              </p:ext>
            </p:extLst>
          </p:nvPr>
        </p:nvGraphicFramePr>
        <p:xfrm>
          <a:off x="5076056" y="1087644"/>
          <a:ext cx="3600400" cy="58359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0400"/>
              </a:tblGrid>
              <a:tr h="326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kern="1800" dirty="0" err="1">
                          <a:effectLst/>
                        </a:rPr>
                        <a:t>Афган</a:t>
                      </a:r>
                      <a:r>
                        <a:rPr lang="ru-RU" sz="1500" kern="1800" dirty="0">
                          <a:effectLst/>
                        </a:rPr>
                        <a:t>, Чечня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88" marR="7988" marT="7988" marB="7988"/>
                </a:tc>
              </a:tr>
              <a:tr h="48805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/>
                      </a:r>
                      <a:br>
                        <a:rPr lang="ru-RU" sz="11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Нет оправданий для войны, 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Но только войны не стихают 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И снова гибнут пацаны 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И снова близкие рыдают… 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Опять потери, вновь бои, 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Как и в </a:t>
                      </a:r>
                      <a:r>
                        <a:rPr lang="ru-RU" sz="1400" dirty="0" err="1">
                          <a:effectLst/>
                        </a:rPr>
                        <a:t>Афгане</a:t>
                      </a:r>
                      <a:r>
                        <a:rPr lang="ru-RU" sz="1400" dirty="0">
                          <a:effectLst/>
                        </a:rPr>
                        <a:t>, гор преграда, 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Чужие там, а здесь свои, 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Но кровь одна, одни награды. 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Поймав, снаряд гудит броня, 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У БМП движок дымится. 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Тогда </a:t>
                      </a:r>
                      <a:r>
                        <a:rPr lang="ru-RU" sz="1400" dirty="0" err="1">
                          <a:effectLst/>
                        </a:rPr>
                        <a:t>Афган</a:t>
                      </a:r>
                      <a:r>
                        <a:rPr lang="ru-RU" sz="1400" dirty="0">
                          <a:effectLst/>
                        </a:rPr>
                        <a:t>, сейчас Чечня, 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Никак война не прекратится. 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Война приходит в города, 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Лицо до времени скрывает 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И ночью спящие дома 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Из мирной жизни вырывает. 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Не утихает боль войны, 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О ней всю жизнь не забывают 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И с сединою, пацаны, 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Друзей погибших поминают… 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/>
                      </a:r>
                      <a:br>
                        <a:rPr lang="ru-RU" sz="1400" dirty="0">
                          <a:effectLst/>
                        </a:rPr>
                      </a:b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88" marR="7988" marT="7988" marB="7988"/>
                </a:tc>
              </a:tr>
            </a:tbl>
          </a:graphicData>
        </a:graphic>
      </p:graphicFrame>
      <p:pic>
        <p:nvPicPr>
          <p:cNvPr id="1026" name="Picture 2" descr="C:\Users\Надежда\Desktop\фото в Чечне - копия\getImag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5224">
            <a:off x="115569" y="4291299"/>
            <a:ext cx="3672408" cy="230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адежда\Desktop\фото в Чечне - копия\jKbp-gbOleQ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8" y="332656"/>
            <a:ext cx="4518012" cy="195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Надежда\Desktop\фото в Чечне - копия\pic_1358840225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82" y="2203041"/>
            <a:ext cx="4472658" cy="210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Надежда\Desktop\фото в Чечне - копия\475006_html_12b067b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8513">
            <a:off x="3390296" y="3970831"/>
            <a:ext cx="1605694" cy="110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90647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772816"/>
            <a:ext cx="1919206" cy="14275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3933056"/>
            <a:ext cx="1991214" cy="127081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Надежда\Desktop\Новая папка\iI7GMJC9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136904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381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>
            <a:off x="5292080" y="-603448"/>
            <a:ext cx="5184576" cy="2160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332656"/>
            <a:ext cx="3429000" cy="6192688"/>
          </a:xfrm>
        </p:spPr>
        <p:txBody>
          <a:bodyPr/>
          <a:lstStyle/>
          <a:p>
            <a:endParaRPr lang="ru-RU" altLang="ru-RU" sz="2400" dirty="0" smtClean="0"/>
          </a:p>
          <a:p>
            <a:pPr algn="ctr"/>
            <a:r>
              <a:rPr lang="ru-RU" altLang="ru-RU" sz="2400" dirty="0" smtClean="0">
                <a:solidFill>
                  <a:srgbClr val="FFFF00"/>
                </a:solidFill>
              </a:rPr>
              <a:t>Презентацию </a:t>
            </a:r>
            <a:r>
              <a:rPr lang="ru-RU" altLang="ru-RU" sz="2400" dirty="0">
                <a:solidFill>
                  <a:srgbClr val="FFFF00"/>
                </a:solidFill>
              </a:rPr>
              <a:t>подготовила</a:t>
            </a:r>
          </a:p>
          <a:p>
            <a:pPr algn="ctr"/>
            <a:r>
              <a:rPr lang="ru-RU" altLang="ru-RU" sz="2400" b="1" dirty="0">
                <a:solidFill>
                  <a:srgbClr val="FFFF00"/>
                </a:solidFill>
              </a:rPr>
              <a:t>Горбенко  Надежда  Ивановна</a:t>
            </a:r>
          </a:p>
          <a:p>
            <a:pPr algn="ctr"/>
            <a:endParaRPr lang="ru-RU" altLang="ru-RU" sz="2400" dirty="0">
              <a:solidFill>
                <a:srgbClr val="FFFF00"/>
              </a:solidFill>
            </a:endParaRPr>
          </a:p>
          <a:p>
            <a:pPr algn="ctr"/>
            <a:r>
              <a:rPr lang="ru-RU" altLang="ru-RU" sz="2400" b="1" dirty="0">
                <a:solidFill>
                  <a:srgbClr val="FFFF00"/>
                </a:solidFill>
              </a:rPr>
              <a:t>Преподаватель русского языка и литературы</a:t>
            </a:r>
          </a:p>
          <a:p>
            <a:pPr algn="ctr"/>
            <a:r>
              <a:rPr lang="ru-RU" altLang="ru-RU" sz="2400" b="1" dirty="0">
                <a:solidFill>
                  <a:srgbClr val="FFFF00"/>
                </a:solidFill>
              </a:rPr>
              <a:t>Место работы: ГОУ СПО  «</a:t>
            </a:r>
            <a:r>
              <a:rPr lang="ru-RU" altLang="ru-RU" sz="2400" b="1" dirty="0" err="1">
                <a:solidFill>
                  <a:srgbClr val="FFFF00"/>
                </a:solidFill>
              </a:rPr>
              <a:t>Беловский</a:t>
            </a:r>
            <a:r>
              <a:rPr lang="ru-RU" altLang="ru-RU" sz="2400" b="1" dirty="0">
                <a:solidFill>
                  <a:srgbClr val="FFFF00"/>
                </a:solidFill>
              </a:rPr>
              <a:t> политехнический техникум» В(с)Ш </a:t>
            </a:r>
          </a:p>
          <a:p>
            <a:endParaRPr lang="ru-RU" altLang="ru-RU" b="1" dirty="0"/>
          </a:p>
          <a:p>
            <a:endParaRPr lang="ru-RU" dirty="0"/>
          </a:p>
        </p:txBody>
      </p:sp>
      <p:pic>
        <p:nvPicPr>
          <p:cNvPr id="6" name="Рисунок 4" descr="C:\Users\1\Desktop\Надя фото  инские таланты\IMG_0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49275"/>
            <a:ext cx="446405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5620792"/>
      </p:ext>
    </p:extLst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116632"/>
            <a:ext cx="3165978" cy="1008112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Их имена забыть нельзя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580112" y="1268760"/>
            <a:ext cx="3237986" cy="5400600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Здесь под Москвой ковались кадры,</a:t>
            </a:r>
            <a:b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 полководцев, маршалов войны,</a:t>
            </a:r>
            <a:b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Которые в бесчисленных сраженьях</a:t>
            </a:r>
            <a:b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Поднялись выше </a:t>
            </a:r>
            <a:r>
              <a:rPr lang="ru-RU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верхоты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(Вермахт НФА)</a:t>
            </a:r>
            <a:b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Их помнит имена Россия.</a:t>
            </a:r>
            <a:b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 Жуков, Конев, Катуков.</a:t>
            </a:r>
            <a:b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 Рокоссовский, Говоров, Белов,</a:t>
            </a:r>
            <a:b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 Ротмистров, Еременко, Захаров,</a:t>
            </a:r>
            <a:b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Ватутин, Лелюшенко, Казаков,</a:t>
            </a:r>
            <a:b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 Кравченко и Гетман, и то Сталин.</a:t>
            </a:r>
            <a:b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Сражаясь с блеском генералов,</a:t>
            </a:r>
            <a:b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Фельдмаршалов Германии, они</a:t>
            </a:r>
            <a:b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только их остановили, </a:t>
            </a:r>
            <a:b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и прогнали от Москвы.</a:t>
            </a:r>
            <a:b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Users\Надежда\Desktop\Новая папка\512332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50" y="476672"/>
            <a:ext cx="524796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22563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4878288"/>
          </a:xfrm>
        </p:spPr>
        <p:txBody>
          <a:bodyPr>
            <a:normAutofit/>
          </a:bodyPr>
          <a:lstStyle/>
          <a:p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436096" y="476672"/>
            <a:ext cx="3382002" cy="619268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ПОБЕДА!</a:t>
            </a:r>
          </a:p>
          <a:p>
            <a:endParaRPr lang="ru-RU" sz="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>
                <a:solidFill>
                  <a:srgbClr val="FFFF00"/>
                </a:solidFill>
              </a:rPr>
              <a:t>Так вот ты какая!</a:t>
            </a:r>
            <a:br>
              <a:rPr lang="ru-RU" sz="2000" b="1" dirty="0">
                <a:solidFill>
                  <a:srgbClr val="FFFF00"/>
                </a:solidFill>
              </a:rPr>
            </a:br>
            <a:r>
              <a:rPr lang="ru-RU" sz="2000" b="1" dirty="0">
                <a:solidFill>
                  <a:srgbClr val="FFFF00"/>
                </a:solidFill>
              </a:rPr>
              <a:t>А мы-то представить тебя не могли.</a:t>
            </a:r>
            <a:br>
              <a:rPr lang="ru-RU" sz="2000" b="1" dirty="0">
                <a:solidFill>
                  <a:srgbClr val="FFFF00"/>
                </a:solidFill>
              </a:rPr>
            </a:br>
            <a:r>
              <a:rPr lang="ru-RU" sz="2000" b="1" dirty="0">
                <a:solidFill>
                  <a:srgbClr val="FFFF00"/>
                </a:solidFill>
              </a:rPr>
              <a:t>Дождем, как слезами, омыто</a:t>
            </a:r>
            <a:br>
              <a:rPr lang="ru-RU" sz="2000" b="1" dirty="0">
                <a:solidFill>
                  <a:srgbClr val="FFFF00"/>
                </a:solidFill>
              </a:rPr>
            </a:br>
            <a:r>
              <a:rPr lang="ru-RU" sz="2000" b="1" dirty="0">
                <a:solidFill>
                  <a:srgbClr val="FFFF00"/>
                </a:solidFill>
              </a:rPr>
              <a:t>Победное утро земли.</a:t>
            </a:r>
            <a:br>
              <a:rPr lang="ru-RU" sz="2000" b="1" dirty="0">
                <a:solidFill>
                  <a:srgbClr val="FFFF00"/>
                </a:solidFill>
              </a:rPr>
            </a:br>
            <a:r>
              <a:rPr lang="ru-RU" sz="2000" b="1" dirty="0">
                <a:solidFill>
                  <a:srgbClr val="FFFF00"/>
                </a:solidFill>
              </a:rPr>
              <a:t>Победа идет по дороге</a:t>
            </a:r>
            <a:br>
              <a:rPr lang="ru-RU" sz="2000" b="1" dirty="0">
                <a:solidFill>
                  <a:srgbClr val="FFFF00"/>
                </a:solidFill>
              </a:rPr>
            </a:br>
            <a:r>
              <a:rPr lang="ru-RU" sz="2000" b="1" dirty="0">
                <a:solidFill>
                  <a:srgbClr val="FFFF00"/>
                </a:solidFill>
              </a:rPr>
              <a:t>В сиянии майского дня,</a:t>
            </a:r>
            <a:br>
              <a:rPr lang="ru-RU" sz="2000" b="1" dirty="0">
                <a:solidFill>
                  <a:srgbClr val="FFFF00"/>
                </a:solidFill>
              </a:rPr>
            </a:br>
            <a:r>
              <a:rPr lang="ru-RU" sz="2000" b="1" dirty="0">
                <a:solidFill>
                  <a:srgbClr val="FFFF00"/>
                </a:solidFill>
              </a:rPr>
              <a:t>И люди на каждом пороге</a:t>
            </a:r>
            <a:br>
              <a:rPr lang="ru-RU" sz="2000" b="1" dirty="0">
                <a:solidFill>
                  <a:srgbClr val="FFFF00"/>
                </a:solidFill>
              </a:rPr>
            </a:br>
            <a:r>
              <a:rPr lang="ru-RU" sz="2000" b="1" dirty="0">
                <a:solidFill>
                  <a:srgbClr val="FFFF00"/>
                </a:solidFill>
              </a:rPr>
              <a:t>Встречают ее, как родня</a:t>
            </a:r>
            <a:br>
              <a:rPr lang="ru-RU" sz="2000" b="1" dirty="0">
                <a:solidFill>
                  <a:srgbClr val="FFFF00"/>
                </a:solidFill>
              </a:rPr>
            </a:br>
            <a:r>
              <a:rPr lang="ru-RU" sz="2000" b="1" dirty="0">
                <a:solidFill>
                  <a:srgbClr val="FFFF00"/>
                </a:solidFill>
              </a:rPr>
              <a:t>А весна!</a:t>
            </a:r>
            <a:br>
              <a:rPr lang="ru-RU" sz="2000" b="1" dirty="0">
                <a:solidFill>
                  <a:srgbClr val="FFFF00"/>
                </a:solidFill>
              </a:rPr>
            </a:br>
            <a:r>
              <a:rPr lang="ru-RU" sz="2000" b="1" dirty="0">
                <a:solidFill>
                  <a:srgbClr val="FFFF00"/>
                </a:solidFill>
              </a:rPr>
              <a:t>Такой и не бывало!</a:t>
            </a:r>
            <a:br>
              <a:rPr lang="ru-RU" sz="2000" b="1" dirty="0">
                <a:solidFill>
                  <a:srgbClr val="FFFF00"/>
                </a:solidFill>
              </a:rPr>
            </a:br>
            <a:r>
              <a:rPr lang="ru-RU" sz="2000" b="1" dirty="0">
                <a:solidFill>
                  <a:srgbClr val="FFFF00"/>
                </a:solidFill>
              </a:rPr>
              <a:t>Страшно за такую красоту.</a:t>
            </a:r>
            <a:br>
              <a:rPr lang="ru-RU" sz="2000" b="1" dirty="0">
                <a:solidFill>
                  <a:srgbClr val="FFFF00"/>
                </a:solidFill>
              </a:rPr>
            </a:br>
            <a:r>
              <a:rPr lang="ru-RU" sz="2000" b="1" dirty="0">
                <a:solidFill>
                  <a:srgbClr val="FFFF00"/>
                </a:solidFill>
              </a:rPr>
              <a:t>Сколько горьких лет.</a:t>
            </a:r>
          </a:p>
          <a:p>
            <a:pPr algn="r"/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Марина Цветаева.</a:t>
            </a:r>
            <a:b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dirty="0"/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/>
      </p:sp>
      <p:pic>
        <p:nvPicPr>
          <p:cNvPr id="3" name="Picture 2" descr="image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653232" y="1983717"/>
            <a:ext cx="4252132" cy="3847958"/>
          </a:xfrm>
          <a:prstGeom prst="rect">
            <a:avLst/>
          </a:prstGeom>
          <a:noFill/>
        </p:spPr>
      </p:pic>
      <p:pic>
        <p:nvPicPr>
          <p:cNvPr id="2050" name="Picture 2" descr="image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2148956" y="-772690"/>
            <a:ext cx="1291019" cy="422179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332656"/>
            <a:ext cx="3429000" cy="1152128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Звания </a:t>
            </a:r>
            <a:r>
              <a:rPr 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Героя Советского Союза удостоены свыше   </a:t>
            </a:r>
            <a:r>
              <a:rPr lang="ru-RU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тыс. человек (часть –посмертно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1484784"/>
            <a:ext cx="3429000" cy="5112568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них: 104 – дважды, </a:t>
            </a:r>
            <a:b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трое – трижды </a:t>
            </a:r>
            <a:r>
              <a:rPr lang="ru-RU" sz="2000" b="1" dirty="0">
                <a:solidFill>
                  <a:srgbClr val="FFFF00"/>
                </a:solidFill>
              </a:rPr>
              <a:t>(Г.К. Жуков, И.Н. </a:t>
            </a:r>
            <a:r>
              <a:rPr lang="ru-RU" sz="2000" b="1" dirty="0" err="1">
                <a:solidFill>
                  <a:srgbClr val="FFFF00"/>
                </a:solidFill>
              </a:rPr>
              <a:t>Кожедуб</a:t>
            </a:r>
            <a:r>
              <a:rPr lang="ru-RU" sz="2000" b="1" dirty="0">
                <a:solidFill>
                  <a:srgbClr val="FFFF00"/>
                </a:solidFill>
              </a:rPr>
              <a:t> и  А.И. </a:t>
            </a:r>
            <a:r>
              <a:rPr lang="ru-RU" sz="2000" b="1" dirty="0" err="1">
                <a:solidFill>
                  <a:srgbClr val="FFFF00"/>
                </a:solidFill>
              </a:rPr>
              <a:t>Покрышкин</a:t>
            </a:r>
            <a:r>
              <a:rPr lang="ru-RU" sz="2000" b="1" dirty="0">
                <a:solidFill>
                  <a:srgbClr val="FFFF00"/>
                </a:solidFill>
              </a:rPr>
              <a:t>). </a:t>
            </a:r>
            <a:br>
              <a:rPr lang="ru-RU" sz="2000" b="1" dirty="0">
                <a:solidFill>
                  <a:srgbClr val="FFFF00"/>
                </a:solidFill>
              </a:rPr>
            </a:b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Первыми в годы войны этого звания были удостоены советские летчики </a:t>
            </a:r>
            <a:b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 П. Жуков, </a:t>
            </a:r>
            <a:b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 И. </a:t>
            </a:r>
            <a:r>
              <a:rPr lang="ru-RU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Здоровцев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П. Т. Харитонов, таранившие фашистские самолеты на подступах к Ленинграду.</a:t>
            </a:r>
            <a:b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dirty="0"/>
          </a:p>
        </p:txBody>
      </p:sp>
      <p:pic>
        <p:nvPicPr>
          <p:cNvPr id="5" name="Picture 2" descr="C:\Users\Надежда\Desktop\Новая папка\anypics.ru-1979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4578">
            <a:off x="258307" y="584215"/>
            <a:ext cx="5027044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10328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89098" y="332656"/>
            <a:ext cx="3429000" cy="11521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Главные переломные события войны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5436096" y="1412776"/>
            <a:ext cx="3429000" cy="5112568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  <a:p>
            <a:r>
              <a:rPr lang="ru-RU" sz="2100" b="1" dirty="0">
                <a:solidFill>
                  <a:schemeClr val="bg1"/>
                </a:solidFill>
              </a:rPr>
              <a:t>Перед атакой</a:t>
            </a:r>
            <a:r>
              <a:rPr lang="ru-RU" sz="1900" b="1" dirty="0">
                <a:solidFill>
                  <a:schemeClr val="bg1"/>
                </a:solidFill>
              </a:rPr>
              <a:t> </a:t>
            </a:r>
            <a:endParaRPr lang="ru-RU" sz="1900" b="1" dirty="0" smtClean="0">
              <a:solidFill>
                <a:schemeClr val="bg1"/>
              </a:solidFill>
            </a:endParaRPr>
          </a:p>
          <a:p>
            <a:endParaRPr lang="ru-RU" sz="2500" b="1" i="1" dirty="0" smtClean="0">
              <a:solidFill>
                <a:srgbClr val="FFFF00"/>
              </a:solidFill>
            </a:endParaRPr>
          </a:p>
          <a:p>
            <a:endParaRPr lang="ru-RU" sz="2500" b="1" i="1" dirty="0">
              <a:solidFill>
                <a:srgbClr val="FFFF00"/>
              </a:solidFill>
            </a:endParaRPr>
          </a:p>
          <a:p>
            <a:endParaRPr lang="ru-RU" sz="2500" b="1" i="1" dirty="0" smtClean="0">
              <a:solidFill>
                <a:srgbClr val="FFFF00"/>
              </a:solidFill>
            </a:endParaRPr>
          </a:p>
          <a:p>
            <a:r>
              <a:rPr lang="ru-RU" sz="2500" b="1" i="1" dirty="0" smtClean="0">
                <a:solidFill>
                  <a:srgbClr val="FFFF00"/>
                </a:solidFill>
              </a:rPr>
              <a:t>Когда </a:t>
            </a:r>
            <a:r>
              <a:rPr lang="ru-RU" sz="2500" b="1" i="1" dirty="0">
                <a:solidFill>
                  <a:srgbClr val="FFFF00"/>
                </a:solidFill>
              </a:rPr>
              <a:t>на смерть идут,- поют,</a:t>
            </a:r>
            <a:br>
              <a:rPr lang="ru-RU" sz="2500" b="1" i="1" dirty="0">
                <a:solidFill>
                  <a:srgbClr val="FFFF00"/>
                </a:solidFill>
              </a:rPr>
            </a:br>
            <a:r>
              <a:rPr lang="ru-RU" sz="2500" b="1" i="1" dirty="0">
                <a:solidFill>
                  <a:srgbClr val="FFFF00"/>
                </a:solidFill>
              </a:rPr>
              <a:t>а перед этим можно плакать.</a:t>
            </a:r>
            <a:br>
              <a:rPr lang="ru-RU" sz="2500" b="1" i="1" dirty="0">
                <a:solidFill>
                  <a:srgbClr val="FFFF00"/>
                </a:solidFill>
              </a:rPr>
            </a:br>
            <a:r>
              <a:rPr lang="ru-RU" sz="2500" b="1" i="1" dirty="0">
                <a:solidFill>
                  <a:srgbClr val="FFFF00"/>
                </a:solidFill>
              </a:rPr>
              <a:t>Ведь самый страшный час в бою -</a:t>
            </a:r>
            <a:br>
              <a:rPr lang="ru-RU" sz="2500" b="1" i="1" dirty="0">
                <a:solidFill>
                  <a:srgbClr val="FFFF00"/>
                </a:solidFill>
              </a:rPr>
            </a:br>
            <a:r>
              <a:rPr lang="ru-RU" sz="2500" b="1" i="1" dirty="0">
                <a:solidFill>
                  <a:srgbClr val="FFFF00"/>
                </a:solidFill>
              </a:rPr>
              <a:t>час ожидания атаки.</a:t>
            </a:r>
            <a:br>
              <a:rPr lang="ru-RU" sz="2500" b="1" i="1" dirty="0">
                <a:solidFill>
                  <a:srgbClr val="FFFF00"/>
                </a:solidFill>
              </a:rPr>
            </a:br>
            <a:r>
              <a:rPr lang="ru-RU" sz="2500" b="1" i="1" dirty="0">
                <a:solidFill>
                  <a:srgbClr val="FFFF00"/>
                </a:solidFill>
              </a:rPr>
              <a:t>Снег минами изрыт вокруг</a:t>
            </a:r>
            <a:br>
              <a:rPr lang="ru-RU" sz="2500" b="1" i="1" dirty="0">
                <a:solidFill>
                  <a:srgbClr val="FFFF00"/>
                </a:solidFill>
              </a:rPr>
            </a:br>
            <a:r>
              <a:rPr lang="ru-RU" sz="2500" b="1" i="1" dirty="0">
                <a:solidFill>
                  <a:srgbClr val="FFFF00"/>
                </a:solidFill>
              </a:rPr>
              <a:t>и почернел от пыли минной.</a:t>
            </a:r>
            <a:br>
              <a:rPr lang="ru-RU" sz="2500" b="1" i="1" dirty="0">
                <a:solidFill>
                  <a:srgbClr val="FFFF00"/>
                </a:solidFill>
              </a:rPr>
            </a:br>
            <a:r>
              <a:rPr lang="ru-RU" sz="2500" b="1" i="1" dirty="0">
                <a:solidFill>
                  <a:srgbClr val="FFFF00"/>
                </a:solidFill>
              </a:rPr>
              <a:t>Разрыв - и умирает друг.</a:t>
            </a:r>
            <a:br>
              <a:rPr lang="ru-RU" sz="2500" b="1" i="1" dirty="0">
                <a:solidFill>
                  <a:srgbClr val="FFFF00"/>
                </a:solidFill>
              </a:rPr>
            </a:br>
            <a:r>
              <a:rPr lang="ru-RU" sz="2500" b="1" i="1" dirty="0">
                <a:solidFill>
                  <a:srgbClr val="FFFF00"/>
                </a:solidFill>
              </a:rPr>
              <a:t>И, значит, смерть проходит мимо.</a:t>
            </a:r>
            <a:br>
              <a:rPr lang="ru-RU" sz="2500" b="1" i="1" dirty="0">
                <a:solidFill>
                  <a:srgbClr val="FFFF00"/>
                </a:solidFill>
              </a:rPr>
            </a:br>
            <a:r>
              <a:rPr lang="ru-RU" sz="2500" b="1" i="1" dirty="0">
                <a:solidFill>
                  <a:srgbClr val="FFFF00"/>
                </a:solidFill>
              </a:rPr>
              <a:t>Сейчас настанет мой черед,</a:t>
            </a:r>
            <a:br>
              <a:rPr lang="ru-RU" sz="2500" b="1" i="1" dirty="0">
                <a:solidFill>
                  <a:srgbClr val="FFFF00"/>
                </a:solidFill>
              </a:rPr>
            </a:br>
            <a:r>
              <a:rPr lang="ru-RU" sz="2500" b="1" i="1" dirty="0">
                <a:solidFill>
                  <a:srgbClr val="FFFF00"/>
                </a:solidFill>
              </a:rPr>
              <a:t>За мной одним идет </a:t>
            </a:r>
            <a:r>
              <a:rPr lang="ru-RU" sz="2500" b="1" i="1" dirty="0" smtClean="0">
                <a:solidFill>
                  <a:srgbClr val="FFFF00"/>
                </a:solidFill>
              </a:rPr>
              <a:t>охота…</a:t>
            </a:r>
            <a:r>
              <a:rPr lang="ru-RU" sz="2500" b="1" i="1" dirty="0">
                <a:solidFill>
                  <a:srgbClr val="FFFF00"/>
                </a:solidFill>
              </a:rPr>
              <a:t/>
            </a:r>
            <a:br>
              <a:rPr lang="ru-RU" sz="2500" b="1" i="1" dirty="0">
                <a:solidFill>
                  <a:srgbClr val="FFFF00"/>
                </a:solidFill>
              </a:rPr>
            </a:br>
            <a:r>
              <a:rPr lang="ru-RU" sz="2500" b="1" i="1" dirty="0" smtClean="0">
                <a:solidFill>
                  <a:srgbClr val="FFFF00"/>
                </a:solidFill>
              </a:rPr>
              <a:t>Мне </a:t>
            </a:r>
            <a:r>
              <a:rPr lang="ru-RU" sz="2500" b="1" i="1" dirty="0">
                <a:solidFill>
                  <a:srgbClr val="FFFF00"/>
                </a:solidFill>
              </a:rPr>
              <a:t>кажется, что я магнит,</a:t>
            </a:r>
            <a:br>
              <a:rPr lang="ru-RU" sz="2500" b="1" i="1" dirty="0">
                <a:solidFill>
                  <a:srgbClr val="FFFF00"/>
                </a:solidFill>
              </a:rPr>
            </a:br>
            <a:r>
              <a:rPr lang="ru-RU" sz="2500" b="1" i="1" dirty="0">
                <a:solidFill>
                  <a:srgbClr val="FFFF00"/>
                </a:solidFill>
              </a:rPr>
              <a:t>что я притягиваю мины.</a:t>
            </a:r>
            <a:br>
              <a:rPr lang="ru-RU" sz="2500" b="1" i="1" dirty="0">
                <a:solidFill>
                  <a:srgbClr val="FFFF00"/>
                </a:solidFill>
              </a:rPr>
            </a:br>
            <a:r>
              <a:rPr lang="ru-RU" sz="2500" b="1" i="1" dirty="0">
                <a:solidFill>
                  <a:srgbClr val="FFFF00"/>
                </a:solidFill>
              </a:rPr>
              <a:t>Разрыв - и лейтенант хрипит.</a:t>
            </a:r>
            <a:br>
              <a:rPr lang="ru-RU" sz="2500" b="1" i="1" dirty="0">
                <a:solidFill>
                  <a:srgbClr val="FFFF00"/>
                </a:solidFill>
              </a:rPr>
            </a:br>
            <a:r>
              <a:rPr lang="ru-RU" sz="2500" b="1" i="1" dirty="0">
                <a:solidFill>
                  <a:srgbClr val="FFFF00"/>
                </a:solidFill>
              </a:rPr>
              <a:t>И смерть опять проходит мимо.</a:t>
            </a:r>
            <a:br>
              <a:rPr lang="ru-RU" sz="2500" b="1" i="1" dirty="0">
                <a:solidFill>
                  <a:srgbClr val="FFFF00"/>
                </a:solidFill>
              </a:rPr>
            </a:br>
            <a:r>
              <a:rPr lang="ru-RU" sz="2500" b="1" i="1" dirty="0">
                <a:solidFill>
                  <a:srgbClr val="FFFF00"/>
                </a:solidFill>
              </a:rPr>
              <a:t>Но мы уже не в силах ждать.</a:t>
            </a:r>
            <a:br>
              <a:rPr lang="ru-RU" sz="2500" b="1" i="1" dirty="0">
                <a:solidFill>
                  <a:srgbClr val="FFFF00"/>
                </a:solidFill>
              </a:rPr>
            </a:br>
            <a:r>
              <a:rPr lang="ru-RU" sz="2500" b="1" i="1" dirty="0">
                <a:solidFill>
                  <a:srgbClr val="FFFF00"/>
                </a:solidFill>
              </a:rPr>
              <a:t>И нас ведет через траншеи</a:t>
            </a:r>
            <a:br>
              <a:rPr lang="ru-RU" sz="2500" b="1" i="1" dirty="0">
                <a:solidFill>
                  <a:srgbClr val="FFFF00"/>
                </a:solidFill>
              </a:rPr>
            </a:br>
            <a:r>
              <a:rPr lang="ru-RU" sz="2500" b="1" i="1" dirty="0">
                <a:solidFill>
                  <a:srgbClr val="FFFF00"/>
                </a:solidFill>
              </a:rPr>
              <a:t>окоченевшая вражда,</a:t>
            </a:r>
            <a:br>
              <a:rPr lang="ru-RU" sz="2500" b="1" i="1" dirty="0">
                <a:solidFill>
                  <a:srgbClr val="FFFF00"/>
                </a:solidFill>
              </a:rPr>
            </a:br>
            <a:r>
              <a:rPr lang="ru-RU" sz="2500" b="1" i="1" dirty="0">
                <a:solidFill>
                  <a:srgbClr val="FFFF00"/>
                </a:solidFill>
              </a:rPr>
              <a:t>штыком дырявящая шеи.</a:t>
            </a:r>
            <a:br>
              <a:rPr lang="ru-RU" sz="2500" b="1" i="1" dirty="0">
                <a:solidFill>
                  <a:srgbClr val="FFFF00"/>
                </a:solidFill>
              </a:rPr>
            </a:br>
            <a:endParaRPr lang="ru-RU" sz="2500" b="1" i="1" dirty="0" smtClean="0">
              <a:solidFill>
                <a:srgbClr val="FFFF00"/>
              </a:solidFill>
            </a:endParaRPr>
          </a:p>
          <a:p>
            <a:r>
              <a:rPr lang="ru-RU" sz="2000" b="1" dirty="0" smtClean="0"/>
              <a:t>Семен </a:t>
            </a:r>
            <a:r>
              <a:rPr lang="ru-RU" sz="2000" b="1" dirty="0"/>
              <a:t>Гудзенко</a:t>
            </a:r>
            <a:endParaRPr lang="ru-RU" sz="2000" dirty="0"/>
          </a:p>
          <a:p>
            <a:endParaRPr lang="ru-RU" sz="1200" dirty="0"/>
          </a:p>
        </p:txBody>
      </p:sp>
      <p:pic>
        <p:nvPicPr>
          <p:cNvPr id="1026" name="Picture 2" descr="C:\Users\Надежда\Desktop\Новая папка\75459663_3289184_16190_789_1_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3647">
            <a:off x="266139" y="846876"/>
            <a:ext cx="4664820" cy="505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37054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21293219">
            <a:off x="251520" y="188640"/>
            <a:ext cx="4752528" cy="5950444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004048" y="1412776"/>
            <a:ext cx="3814050" cy="5112568"/>
          </a:xfrm>
        </p:spPr>
        <p:txBody>
          <a:bodyPr>
            <a:normAutofit lnSpcReduction="10000"/>
          </a:bodyPr>
          <a:lstStyle/>
          <a:p>
            <a:r>
              <a:rPr 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С30 -е сентября 1941 г. по 4-е декабря оборона Москвы -</a:t>
            </a:r>
            <a:br>
              <a:rPr 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5-го декабря 1941г. до 20-го апреля 1942 г. наступление.</a:t>
            </a:r>
          </a:p>
          <a:p>
            <a:r>
              <a:rPr lang="ru-RU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Их час пробил. И армии Резерва</a:t>
            </a:r>
            <a:br>
              <a:rPr lang="ru-RU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обороны перешли</a:t>
            </a:r>
            <a:br>
              <a:rPr lang="ru-RU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решительное наступленье,</a:t>
            </a:r>
            <a:br>
              <a:rPr lang="ru-RU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Погнали немцев от Москвы. </a:t>
            </a:r>
            <a:endParaRPr lang="ru-RU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 был великий подвиг.</a:t>
            </a:r>
            <a:br>
              <a:rPr lang="ru-RU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Там впервые развеян миф</a:t>
            </a:r>
            <a:br>
              <a:rPr lang="ru-RU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Непобедимости врага.</a:t>
            </a:r>
            <a:br>
              <a:rPr lang="ru-RU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Их гнали в шею до Берлина</a:t>
            </a:r>
            <a:br>
              <a:rPr lang="ru-RU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Четыре года.</a:t>
            </a:r>
            <a:br>
              <a:rPr lang="ru-RU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первый сделала Москва.</a:t>
            </a:r>
          </a:p>
          <a:p>
            <a:pPr algn="ctr"/>
            <a:r>
              <a:rPr lang="ru-RU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Борис Кочетков</a:t>
            </a:r>
            <a:endParaRPr lang="ru-RU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Рисунок 3"/>
          <p:cNvSpPr>
            <a:spLocks noGrp="1"/>
          </p:cNvSpPr>
          <p:nvPr>
            <p:ph type="title"/>
          </p:nvPr>
        </p:nvSpPr>
        <p:spPr>
          <a:xfrm>
            <a:off x="5364088" y="3076"/>
            <a:ext cx="3429000" cy="1553716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FFFF00"/>
                </a:solidFill>
              </a:rPr>
              <a:t>Мы беспощадный путь к Берлину Открыли битвой за Москву. </a:t>
            </a:r>
            <a:br>
              <a:rPr lang="ru-RU" sz="1800" dirty="0">
                <a:solidFill>
                  <a:srgbClr val="FFFF00"/>
                </a:solidFill>
              </a:rPr>
            </a:br>
            <a:r>
              <a:rPr lang="ru-RU" sz="1800" i="1" dirty="0">
                <a:solidFill>
                  <a:srgbClr val="FFFF00"/>
                </a:solidFill>
              </a:rPr>
              <a:t>Павел Шубин</a:t>
            </a:r>
            <a:r>
              <a:rPr lang="ru-RU" sz="1800" dirty="0">
                <a:solidFill>
                  <a:srgbClr val="FFFF00"/>
                </a:solidFill>
              </a:rPr>
              <a:t/>
            </a:r>
            <a:br>
              <a:rPr lang="ru-RU" sz="1800" dirty="0">
                <a:solidFill>
                  <a:srgbClr val="FFFF00"/>
                </a:solidFill>
              </a:rPr>
            </a:br>
            <a:endParaRPr lang="ru-RU" sz="1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224078" y="859674"/>
            <a:ext cx="5472607" cy="4521410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004048" y="1556792"/>
            <a:ext cx="3888431" cy="4968552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FFFF00"/>
                </a:solidFill>
              </a:rPr>
              <a:t>Враг затаился, ждал начала наступленья,</a:t>
            </a:r>
            <a:br>
              <a:rPr lang="ru-RU" sz="1800" b="1" dirty="0">
                <a:solidFill>
                  <a:srgbClr val="FFFF00"/>
                </a:solidFill>
              </a:rPr>
            </a:br>
            <a:r>
              <a:rPr lang="ru-RU" sz="1800" b="1" dirty="0">
                <a:solidFill>
                  <a:srgbClr val="FFFF00"/>
                </a:solidFill>
              </a:rPr>
              <a:t>Все в напряжении смотрели на часы.</a:t>
            </a:r>
            <a:br>
              <a:rPr lang="ru-RU" sz="1800" b="1" dirty="0">
                <a:solidFill>
                  <a:srgbClr val="FFFF00"/>
                </a:solidFill>
              </a:rPr>
            </a:br>
            <a:r>
              <a:rPr lang="ru-RU" sz="1800" b="1" dirty="0">
                <a:solidFill>
                  <a:srgbClr val="FFFF00"/>
                </a:solidFill>
              </a:rPr>
              <a:t>И вдруг ракета засветилась в небе,</a:t>
            </a:r>
            <a:br>
              <a:rPr lang="ru-RU" sz="1800" b="1" dirty="0">
                <a:solidFill>
                  <a:srgbClr val="FFFF00"/>
                </a:solidFill>
              </a:rPr>
            </a:br>
            <a:r>
              <a:rPr lang="ru-RU" sz="1800" b="1" dirty="0">
                <a:solidFill>
                  <a:srgbClr val="FFFF00"/>
                </a:solidFill>
              </a:rPr>
              <a:t>Сигнал был дан к началу необъявленной войны.</a:t>
            </a:r>
            <a:br>
              <a:rPr lang="ru-RU" sz="1800" b="1" dirty="0">
                <a:solidFill>
                  <a:srgbClr val="FFFF00"/>
                </a:solidFill>
              </a:rPr>
            </a:br>
            <a:r>
              <a:rPr lang="ru-RU" sz="1800" b="1" dirty="0" smtClean="0">
                <a:solidFill>
                  <a:srgbClr val="FFFF00"/>
                </a:solidFill>
              </a:rPr>
              <a:t>С </a:t>
            </a:r>
            <a:r>
              <a:rPr lang="ru-RU" sz="1800" b="1" dirty="0">
                <a:solidFill>
                  <a:srgbClr val="FFFF00"/>
                </a:solidFill>
              </a:rPr>
              <a:t>Германии пришло на нашу землю иго, </a:t>
            </a:r>
            <a:br>
              <a:rPr lang="ru-RU" sz="1800" b="1" dirty="0">
                <a:solidFill>
                  <a:srgbClr val="FFFF00"/>
                </a:solidFill>
              </a:rPr>
            </a:br>
            <a:r>
              <a:rPr lang="ru-RU" sz="1800" b="1" dirty="0">
                <a:solidFill>
                  <a:srgbClr val="FFFF00"/>
                </a:solidFill>
              </a:rPr>
              <a:t>И начались для всех кровопролитные бои.</a:t>
            </a:r>
            <a:br>
              <a:rPr lang="ru-RU" sz="1800" b="1" dirty="0">
                <a:solidFill>
                  <a:srgbClr val="FFFF00"/>
                </a:solidFill>
              </a:rPr>
            </a:br>
            <a:r>
              <a:rPr lang="ru-RU" sz="1800" b="1" dirty="0">
                <a:solidFill>
                  <a:srgbClr val="FFFF00"/>
                </a:solidFill>
              </a:rPr>
              <a:t>Солдаты крепость все геройски защищали, </a:t>
            </a:r>
            <a:br>
              <a:rPr lang="ru-RU" sz="1800" b="1" dirty="0">
                <a:solidFill>
                  <a:srgbClr val="FFFF00"/>
                </a:solidFill>
              </a:rPr>
            </a:br>
            <a:r>
              <a:rPr lang="ru-RU" sz="1800" b="1" dirty="0">
                <a:solidFill>
                  <a:srgbClr val="FFFF00"/>
                </a:solidFill>
              </a:rPr>
              <a:t>И днём и ночью шли горячие бои. </a:t>
            </a:r>
            <a:br>
              <a:rPr lang="ru-RU" sz="1800" b="1" dirty="0">
                <a:solidFill>
                  <a:srgbClr val="FFFF00"/>
                </a:solidFill>
              </a:rPr>
            </a:br>
            <a:r>
              <a:rPr lang="ru-RU" sz="1800" b="1" dirty="0">
                <a:solidFill>
                  <a:srgbClr val="FFFF00"/>
                </a:solidFill>
              </a:rPr>
              <a:t>«Родина, прощай! на стенах написали, </a:t>
            </a:r>
            <a:br>
              <a:rPr lang="ru-RU" sz="1800" b="1" dirty="0">
                <a:solidFill>
                  <a:srgbClr val="FFFF00"/>
                </a:solidFill>
              </a:rPr>
            </a:br>
            <a:r>
              <a:rPr lang="ru-RU" sz="1800" b="1" dirty="0">
                <a:solidFill>
                  <a:srgbClr val="FFFF00"/>
                </a:solidFill>
              </a:rPr>
              <a:t>Свой долг исполнят до конца сыны твои.</a:t>
            </a:r>
          </a:p>
          <a:p>
            <a:endParaRPr lang="ru-RU" sz="1600" dirty="0"/>
          </a:p>
        </p:txBody>
      </p:sp>
      <p:sp>
        <p:nvSpPr>
          <p:cNvPr id="6" name="Рисунок 3"/>
          <p:cNvSpPr>
            <a:spLocks noGrp="1"/>
          </p:cNvSpPr>
          <p:nvPr>
            <p:ph type="title"/>
          </p:nvPr>
        </p:nvSpPr>
        <p:spPr>
          <a:xfrm>
            <a:off x="4932040" y="253649"/>
            <a:ext cx="4005064" cy="1159127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rgbClr val="FFFF00"/>
                </a:solidFill>
              </a:rPr>
              <a:t>Ранним утром 22 июня 1941 года на Брестскую крепость обрушились тысячи авиабомб, мин и снарядов.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 rot="11037149" flipV="1">
            <a:off x="1295916" y="5565436"/>
            <a:ext cx="34397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Защитников крепости было около 8 тысяч, 962 воина похоронены под плитами крепости.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814</TotalTime>
  <Words>569</Words>
  <Application>Microsoft Office PowerPoint</Application>
  <PresentationFormat>Экран (4:3)</PresentationFormat>
  <Paragraphs>119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Изящная</vt:lpstr>
      <vt:lpstr>Презентация PowerPoint</vt:lpstr>
      <vt:lpstr>Цель урока:</vt:lpstr>
      <vt:lpstr>Война- это тысяч разлук причина:  сын без отца, отец без сына. Война – это слёзы, зола и стужа: муж без жены, жена без мужа. Война- тучи пепла и смрада: стадо без лугов, луга без стада. Война – это кровь, эпидемия горя, пороха дым, селенья в огне. И вновь разгореться мы не дадим Войне. </vt:lpstr>
      <vt:lpstr>Их имена забыть нельзя</vt:lpstr>
      <vt:lpstr> </vt:lpstr>
      <vt:lpstr>          Звания Героя Советского Союза удостоены свыше     11 тыс. человек (часть –посмертно</vt:lpstr>
      <vt:lpstr>     Главные переломные события войны</vt:lpstr>
      <vt:lpstr>Мы беспощадный путь к Берлину Открыли битвой за Москву.  Павел Шубин </vt:lpstr>
      <vt:lpstr>Ранним утром 22 июня 1941 года на Брестскую крепость обрушились тысячи авиабомб, мин и снарядов.</vt:lpstr>
      <vt:lpstr>Оборона Севастополя и битва за Крым  (12 сентября 1941 — 9 июля 1942) — </vt:lpstr>
      <vt:lpstr>Оборона длилась с 17 июня по 18 ноября 1942 года. Наступление советских войск началось с 19ноября по 2 февраля 1943 года. </vt:lpstr>
      <vt:lpstr>Курская битва:  5 июля – 23 августа 1943год. </vt:lpstr>
      <vt:lpstr>Взятие Рейхстага</vt:lpstr>
      <vt:lpstr>Презентация PowerPoint</vt:lpstr>
      <vt:lpstr>Презентация PowerPoint</vt:lpstr>
      <vt:lpstr>Презентация PowerPoint</vt:lpstr>
      <vt:lpstr>Память в граните</vt:lpstr>
      <vt:lpstr>Слушайте !!!</vt:lpstr>
      <vt:lpstr>Презентация PowerPoint</vt:lpstr>
      <vt:lpstr>Презентация PowerPoint</vt:lpstr>
      <vt:lpstr>Презентация PowerPoint</vt:lpstr>
      <vt:lpstr>Жестокая смерть в Чеченской войне</vt:lpstr>
      <vt:lpstr>Презентация PowerPoint</vt:lpstr>
      <vt:lpstr>Презентация PowerPoint</vt:lpstr>
      <vt:lpstr>Презентация PowerPoint</vt:lpstr>
      <vt:lpstr>Презентация PowerPoint</vt:lpstr>
      <vt:lpstr>ггСлава</vt:lpstr>
      <vt:lpstr>Презентация PowerPoint</vt:lpstr>
      <vt:lpstr>179 солдат и офицеров без вести пропали в Афганистане.</vt:lpstr>
      <vt:lpstr>Презентация PowerPoint</vt:lpstr>
      <vt:lpstr>Презентация PowerPoint</vt:lpstr>
      <vt:lpstr>Презентация PowerPoint</vt:lpstr>
      <vt:lpstr>Мемориал воинам Афганистана и Чечни</vt:lpstr>
      <vt:lpstr>Афганистан. Чечня</vt:lpstr>
      <vt:lpstr>Презентация PowerPoint</vt:lpstr>
      <vt:lpstr>Презентация PowerPoint</vt:lpstr>
    </vt:vector>
  </TitlesOfParts>
  <Company>FGOU SPO BLPK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vologinagv</dc:creator>
  <cp:lastModifiedBy>Надежда</cp:lastModifiedBy>
  <cp:revision>86</cp:revision>
  <dcterms:created xsi:type="dcterms:W3CDTF">2015-03-05T04:43:41Z</dcterms:created>
  <dcterms:modified xsi:type="dcterms:W3CDTF">2016-02-11T07:18:03Z</dcterms:modified>
</cp:coreProperties>
</file>