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7" r:id="rId2"/>
    <p:sldId id="268" r:id="rId3"/>
    <p:sldId id="258" r:id="rId4"/>
    <p:sldId id="270" r:id="rId5"/>
    <p:sldId id="271" r:id="rId6"/>
    <p:sldId id="272" r:id="rId7"/>
    <p:sldId id="279" r:id="rId8"/>
    <p:sldId id="292" r:id="rId9"/>
    <p:sldId id="269" r:id="rId10"/>
    <p:sldId id="273" r:id="rId11"/>
    <p:sldId id="274" r:id="rId12"/>
    <p:sldId id="262" r:id="rId13"/>
    <p:sldId id="275" r:id="rId14"/>
    <p:sldId id="276" r:id="rId15"/>
    <p:sldId id="277" r:id="rId16"/>
    <p:sldId id="288" r:id="rId17"/>
    <p:sldId id="289" r:id="rId18"/>
    <p:sldId id="291" r:id="rId19"/>
    <p:sldId id="278" r:id="rId20"/>
    <p:sldId id="280" r:id="rId21"/>
    <p:sldId id="282" r:id="rId22"/>
    <p:sldId id="283" r:id="rId23"/>
    <p:sldId id="286" r:id="rId24"/>
    <p:sldId id="287" r:id="rId25"/>
    <p:sldId id="290" r:id="rId26"/>
    <p:sldId id="293" r:id="rId27"/>
    <p:sldId id="294" r:id="rId28"/>
    <p:sldId id="285" r:id="rId29"/>
    <p:sldId id="295" r:id="rId30"/>
    <p:sldId id="296" r:id="rId31"/>
    <p:sldId id="297" r:id="rId32"/>
    <p:sldId id="298" r:id="rId33"/>
    <p:sldId id="299" r:id="rId34"/>
    <p:sldId id="284" r:id="rId35"/>
    <p:sldId id="300" r:id="rId36"/>
  </p:sldIdLst>
  <p:sldSz cx="12192000" cy="6858000"/>
  <p:notesSz cx="6858000" cy="9144000"/>
  <p:custDataLst>
    <p:tags r:id="rId3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003E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60" autoAdjust="0"/>
    <p:restoredTop sz="93922" autoAdjust="0"/>
  </p:normalViewPr>
  <p:slideViewPr>
    <p:cSldViewPr>
      <p:cViewPr>
        <p:scale>
          <a:sx n="70" d="100"/>
          <a:sy n="70" d="100"/>
        </p:scale>
        <p:origin x="-282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9" d="100"/>
          <a:sy n="49" d="100"/>
        </p:scale>
        <p:origin x="2910" y="60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0EE562-E05A-4626-B3AF-5F0B868819D9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D519D9-560B-443C-B598-BE18CE88D9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290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267001-F5EE-4B01-ADD9-95392EA1E1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44CC777-6BA2-40D2-9A82-AD403FA4F5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FFA2BC8-F9FC-47B4-B94E-984652D79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B055-54BE-42A4-8DC8-10ED2ADEA08A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1158127-7E67-4DC3-A9CF-380C6A5B5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8CFB686-854A-4D91-AAF2-24DD33CC1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44EC-30F4-4546-BA0E-14E281197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67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B2ECE69F-178E-4786-B1D6-461B25E34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B055-54BE-42A4-8DC8-10ED2ADEA08A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5DB0CCE-2BB7-4FE6-9F6D-0F849019D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60DEABB-F5A0-404E-81BE-A2C6C1A7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44EC-30F4-4546-BA0E-14E28119766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956E4A42-AE58-43D5-A1E5-C2A90FAEF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4495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0ABFC8D9-3E46-4244-BCF8-DF828263A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9000"/>
            <a:ext cx="11946000" cy="1141516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6" name="Рисунок 6">
            <a:extLst>
              <a:ext uri="{FF2B5EF4-FFF2-40B4-BE49-F238E27FC236}">
                <a16:creationId xmlns:a16="http://schemas.microsoft.com/office/drawing/2014/main" xmlns="" id="{D5ACAE7A-E405-438C-BF4B-A37C1D7BBD2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26000" y="2079000"/>
            <a:ext cx="5220000" cy="4230000"/>
          </a:xfrm>
        </p:spPr>
      </p:sp>
    </p:spTree>
    <p:extLst>
      <p:ext uri="{BB962C8B-B14F-4D97-AF65-F5344CB8AC3E}">
        <p14:creationId xmlns:p14="http://schemas.microsoft.com/office/powerpoint/2010/main" val="154497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0ABFC8D9-3E46-4244-BCF8-DF828263A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9000"/>
            <a:ext cx="11946000" cy="1141516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6" name="Рисунок 6">
            <a:extLst>
              <a:ext uri="{FF2B5EF4-FFF2-40B4-BE49-F238E27FC236}">
                <a16:creationId xmlns:a16="http://schemas.microsoft.com/office/drawing/2014/main" xmlns="" id="{D5ACAE7A-E405-438C-BF4B-A37C1D7BBD2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6000" y="2034000"/>
            <a:ext cx="5220000" cy="4230000"/>
          </a:xfrm>
        </p:spPr>
      </p:sp>
    </p:spTree>
    <p:extLst>
      <p:ext uri="{BB962C8B-B14F-4D97-AF65-F5344CB8AC3E}">
        <p14:creationId xmlns:p14="http://schemas.microsoft.com/office/powerpoint/2010/main" val="185377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0B504799-5A5B-4904-96F0-E39EDC0290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719263"/>
            <a:ext cx="12192000" cy="5138737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29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BA0536-C2F3-45FD-BCE9-A7664FF11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EDCB672-9A39-4592-A702-905A663DE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F00B59B-B30F-4BCA-BF7C-138210157B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B11AE46-CD71-40A2-B051-FED4CF251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B055-54BE-42A4-8DC8-10ED2ADEA08A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97D472E-4D2E-4B58-B26C-A5C6E9B9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D590CE5-E95F-4274-817F-D56AE118E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44EC-30F4-4546-BA0E-14E281197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36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79CC03-CB65-4A4C-90D3-F02B507A0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F4C3BF4E-7FD7-4E97-ADD2-17103BBDAF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4CE1139-B009-4241-B0C4-BF93CB876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61306DD-CDF6-4C8F-8EAA-8585BA36E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B055-54BE-42A4-8DC8-10ED2ADEA08A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DE83B16-91E8-4F91-A8A9-2286EF49B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3500BC4-2676-4C2C-A56B-8495420F6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44EC-30F4-4546-BA0E-14E281197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06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BFDEE6-9163-4FA6-9C33-9D0B1D96F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6CFD921-B66F-4B9F-8D0C-B14325FE9F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EDD6FEE-737C-4DE7-A07A-B8500FB8C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B055-54BE-42A4-8DC8-10ED2ADEA08A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48FE9F1-30AE-46C1-A8C8-4B7D5FFC7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E45E6A3-691A-440E-94B6-E4165602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44EC-30F4-4546-BA0E-14E281197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37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6B71DFBC-935C-41DF-9AF9-A79F2BD809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FFC04AF-1DA1-4817-ACF7-5A110AD3A0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CDFD425-2E61-4F50-9A02-6256A3497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B055-54BE-42A4-8DC8-10ED2ADEA08A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9833F48-4BE3-401E-8EAC-ED423D3D4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9E6C580-1988-45AF-BDB1-7BCACEB9D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44EC-30F4-4546-BA0E-14E281197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81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721462-A9E1-4536-9F2D-B2F8F2185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132556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D1B458C-BFE5-4FED-890B-A3C81CBD9E00}"/>
              </a:ext>
            </a:extLst>
          </p:cNvPr>
          <p:cNvSpPr/>
          <p:nvPr userDrawn="1"/>
        </p:nvSpPr>
        <p:spPr>
          <a:xfrm>
            <a:off x="0" y="0"/>
            <a:ext cx="12192000" cy="9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474EC097-BE1E-47C5-A4A4-558BFD9F9C06}"/>
              </a:ext>
            </a:extLst>
          </p:cNvPr>
          <p:cNvSpPr/>
          <p:nvPr userDrawn="1"/>
        </p:nvSpPr>
        <p:spPr>
          <a:xfrm>
            <a:off x="12450" y="6772425"/>
            <a:ext cx="12192000" cy="9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ECD6CA42-8F84-4EF7-AC44-C6D7CA7B5256}"/>
              </a:ext>
            </a:extLst>
          </p:cNvPr>
          <p:cNvGrpSpPr/>
          <p:nvPr userDrawn="1"/>
        </p:nvGrpSpPr>
        <p:grpSpPr>
          <a:xfrm>
            <a:off x="0" y="49500"/>
            <a:ext cx="2844750" cy="274500"/>
            <a:chOff x="5228062" y="49500"/>
            <a:chExt cx="2844750" cy="274500"/>
          </a:xfrm>
          <a:solidFill>
            <a:schemeClr val="tx2"/>
          </a:solidFill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EF73193D-4957-4A8F-A457-261D1530DEC3}"/>
                </a:ext>
              </a:extLst>
            </p:cNvPr>
            <p:cNvSpPr/>
            <p:nvPr userDrawn="1"/>
          </p:nvSpPr>
          <p:spPr>
            <a:xfrm>
              <a:off x="5228062" y="49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Блок-схема: объединение 10">
              <a:extLst>
                <a:ext uri="{FF2B5EF4-FFF2-40B4-BE49-F238E27FC236}">
                  <a16:creationId xmlns:a16="http://schemas.microsoft.com/office/drawing/2014/main" xmlns="" id="{9CA2CB59-7E2E-4FE6-B4DA-BC82267C4973}"/>
                </a:ext>
              </a:extLst>
            </p:cNvPr>
            <p:cNvSpPr/>
            <p:nvPr userDrawn="1"/>
          </p:nvSpPr>
          <p:spPr>
            <a:xfrm>
              <a:off x="7465312" y="495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F77822EB-8A6C-4A70-8594-303E6651250C}"/>
              </a:ext>
            </a:extLst>
          </p:cNvPr>
          <p:cNvGrpSpPr/>
          <p:nvPr userDrawn="1"/>
        </p:nvGrpSpPr>
        <p:grpSpPr>
          <a:xfrm>
            <a:off x="9382650" y="6596925"/>
            <a:ext cx="2844750" cy="274500"/>
            <a:chOff x="9347250" y="6571200"/>
            <a:chExt cx="2844750" cy="274500"/>
          </a:xfrm>
          <a:solidFill>
            <a:schemeClr val="tx2"/>
          </a:solidFill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xmlns="" id="{1DA2A97F-749F-48D2-AE48-5762F540EF28}"/>
                </a:ext>
              </a:extLst>
            </p:cNvPr>
            <p:cNvSpPr/>
            <p:nvPr userDrawn="1"/>
          </p:nvSpPr>
          <p:spPr>
            <a:xfrm>
              <a:off x="9651000" y="65712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Блок-схема: объединение 13">
              <a:extLst>
                <a:ext uri="{FF2B5EF4-FFF2-40B4-BE49-F238E27FC236}">
                  <a16:creationId xmlns:a16="http://schemas.microsoft.com/office/drawing/2014/main" xmlns="" id="{3E93E1D6-3B3B-47F6-966E-B20E50008B90}"/>
                </a:ext>
              </a:extLst>
            </p:cNvPr>
            <p:cNvSpPr/>
            <p:nvPr userDrawn="1"/>
          </p:nvSpPr>
          <p:spPr>
            <a:xfrm rot="10800000">
              <a:off x="9347250" y="65712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Текст 18">
            <a:extLst>
              <a:ext uri="{FF2B5EF4-FFF2-40B4-BE49-F238E27FC236}">
                <a16:creationId xmlns:a16="http://schemas.microsoft.com/office/drawing/2014/main" xmlns="" id="{57C0137E-3F0D-4D70-B2CA-0E5AD27AD1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033588"/>
            <a:ext cx="10444163" cy="40497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1451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721462-A9E1-4536-9F2D-B2F8F2185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132556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6" name="Текст 18">
            <a:extLst>
              <a:ext uri="{FF2B5EF4-FFF2-40B4-BE49-F238E27FC236}">
                <a16:creationId xmlns:a16="http://schemas.microsoft.com/office/drawing/2014/main" xmlns="" id="{57C0137E-3F0D-4D70-B2CA-0E5AD27AD1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033588"/>
            <a:ext cx="10444163" cy="40497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4488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ый треугольник 5">
            <a:extLst>
              <a:ext uri="{FF2B5EF4-FFF2-40B4-BE49-F238E27FC236}">
                <a16:creationId xmlns:a16="http://schemas.microsoft.com/office/drawing/2014/main" xmlns="" id="{5172288B-DE9D-43F6-AE1D-DFA58F3C84F8}"/>
              </a:ext>
            </a:extLst>
          </p:cNvPr>
          <p:cNvSpPr/>
          <p:nvPr userDrawn="1"/>
        </p:nvSpPr>
        <p:spPr>
          <a:xfrm>
            <a:off x="0" y="4788000"/>
            <a:ext cx="1932000" cy="2070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xmlns="" id="{7882EBE0-0097-4756-884D-F8521A0145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0513" y="233363"/>
            <a:ext cx="5805487" cy="6480175"/>
          </a:xfrm>
        </p:spPr>
        <p:txBody>
          <a:bodyPr/>
          <a:lstStyle/>
          <a:p>
            <a:endParaRPr lang="ru-RU"/>
          </a:p>
        </p:txBody>
      </p: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xmlns="" id="{BD000A37-5141-407E-A504-C96A56279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EE674FD9-79E8-4C83-8018-2847114B94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35413" y="2528888"/>
            <a:ext cx="7426325" cy="2384425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8826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4C31BDB-50F3-43CA-877E-F9C7672D8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xmlns="" id="{74453DF6-9509-45CB-BD4E-84F90C1C9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AF27442-62D0-4CA6-81B4-B7FDDA51A9A2}"/>
              </a:ext>
            </a:extLst>
          </p:cNvPr>
          <p:cNvSpPr/>
          <p:nvPr userDrawn="1"/>
        </p:nvSpPr>
        <p:spPr>
          <a:xfrm>
            <a:off x="0" y="0"/>
            <a:ext cx="12192000" cy="9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E1FD6AC4-0F96-4D40-B8AD-EF85E9EDE11D}"/>
              </a:ext>
            </a:extLst>
          </p:cNvPr>
          <p:cNvSpPr/>
          <p:nvPr userDrawn="1"/>
        </p:nvSpPr>
        <p:spPr>
          <a:xfrm>
            <a:off x="0" y="6759000"/>
            <a:ext cx="12192000" cy="9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73640FF5-D492-4210-9DE4-D7B66426125F}"/>
              </a:ext>
            </a:extLst>
          </p:cNvPr>
          <p:cNvGrpSpPr/>
          <p:nvPr userDrawn="1"/>
        </p:nvGrpSpPr>
        <p:grpSpPr>
          <a:xfrm>
            <a:off x="9347250" y="37980"/>
            <a:ext cx="2844750" cy="286020"/>
            <a:chOff x="9347250" y="37980"/>
            <a:chExt cx="2844750" cy="286020"/>
          </a:xfrm>
          <a:solidFill>
            <a:schemeClr val="accent1"/>
          </a:solidFill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xmlns="" id="{062B47E0-EF90-4ECC-A73E-6E5DA1F62FCD}"/>
                </a:ext>
              </a:extLst>
            </p:cNvPr>
            <p:cNvSpPr/>
            <p:nvPr userDrawn="1"/>
          </p:nvSpPr>
          <p:spPr>
            <a:xfrm>
              <a:off x="9651000" y="49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4" name="Блок-схема: объединение 13">
              <a:extLst>
                <a:ext uri="{FF2B5EF4-FFF2-40B4-BE49-F238E27FC236}">
                  <a16:creationId xmlns:a16="http://schemas.microsoft.com/office/drawing/2014/main" xmlns="" id="{2FC4DE4B-558A-425B-A23E-B63E93533558}"/>
                </a:ext>
              </a:extLst>
            </p:cNvPr>
            <p:cNvSpPr/>
            <p:nvPr userDrawn="1"/>
          </p:nvSpPr>
          <p:spPr>
            <a:xfrm>
              <a:off x="9347250" y="3798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D1C3AA05-E7C7-4C27-A908-2E47AFEBA600}"/>
              </a:ext>
            </a:extLst>
          </p:cNvPr>
          <p:cNvGrpSpPr/>
          <p:nvPr userDrawn="1"/>
        </p:nvGrpSpPr>
        <p:grpSpPr>
          <a:xfrm>
            <a:off x="-35250" y="6583500"/>
            <a:ext cx="2844750" cy="274500"/>
            <a:chOff x="-35250" y="6583500"/>
            <a:chExt cx="2844750" cy="274500"/>
          </a:xfrm>
          <a:solidFill>
            <a:schemeClr val="accent1"/>
          </a:solidFill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D94BF255-53E4-439B-83D0-7DE93A9900DD}"/>
                </a:ext>
              </a:extLst>
            </p:cNvPr>
            <p:cNvSpPr/>
            <p:nvPr userDrawn="1"/>
          </p:nvSpPr>
          <p:spPr>
            <a:xfrm>
              <a:off x="-35250" y="6583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7" name="Блок-схема: объединение 16">
              <a:extLst>
                <a:ext uri="{FF2B5EF4-FFF2-40B4-BE49-F238E27FC236}">
                  <a16:creationId xmlns:a16="http://schemas.microsoft.com/office/drawing/2014/main" xmlns="" id="{E38044D4-D5F4-4E1E-8B74-E24D6E7B2929}"/>
                </a:ext>
              </a:extLst>
            </p:cNvPr>
            <p:cNvSpPr/>
            <p:nvPr userDrawn="1"/>
          </p:nvSpPr>
          <p:spPr>
            <a:xfrm rot="10800000">
              <a:off x="2202000" y="65835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158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устой слайд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81E132A-DAAE-4C5A-9799-9BEDDD0FBE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05ABEC81-0435-44F8-AC84-9AA06776E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E9A5681-179B-43EF-A41E-7921E27CA6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24075"/>
            <a:ext cx="10515600" cy="15303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815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ый треугольник 6">
            <a:extLst>
              <a:ext uri="{FF2B5EF4-FFF2-40B4-BE49-F238E27FC236}">
                <a16:creationId xmlns:a16="http://schemas.microsoft.com/office/drawing/2014/main" xmlns="" id="{F8FE08DD-35D4-4F6D-9D3E-895549AFA462}"/>
              </a:ext>
            </a:extLst>
          </p:cNvPr>
          <p:cNvSpPr/>
          <p:nvPr userDrawn="1"/>
        </p:nvSpPr>
        <p:spPr>
          <a:xfrm>
            <a:off x="0" y="4788000"/>
            <a:ext cx="1932000" cy="2070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7EF7D0-8129-458F-9F1A-BA56AAF68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93447F0-A2FC-4139-A746-423895CBB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9075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ый треугольник 6">
            <a:extLst>
              <a:ext uri="{FF2B5EF4-FFF2-40B4-BE49-F238E27FC236}">
                <a16:creationId xmlns:a16="http://schemas.microsoft.com/office/drawing/2014/main" xmlns="" id="{F8FE08DD-35D4-4F6D-9D3E-895549AFA462}"/>
              </a:ext>
            </a:extLst>
          </p:cNvPr>
          <p:cNvSpPr/>
          <p:nvPr userDrawn="1"/>
        </p:nvSpPr>
        <p:spPr>
          <a:xfrm rot="16200000">
            <a:off x="10191000" y="4857000"/>
            <a:ext cx="1932000" cy="2070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7EF7D0-8129-458F-9F1A-BA56AAF68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93447F0-A2FC-4139-A746-423895CBB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4906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7EF7D0-8129-458F-9F1A-BA56AAF68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93447F0-A2FC-4139-A746-423895CBB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796AF94-0451-4B41-960A-AE014E9C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B055-54BE-42A4-8DC8-10ED2ADEA08A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42D3EF2-51A0-4DA7-88AA-E1FA1562E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C90037A-9CFB-48E5-9E34-0A14EDE64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44EC-30F4-4546-BA0E-14E281197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78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9DC742-0D31-49BB-8235-E8F23687E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CB7A22E-3771-4390-9794-7F14D95DF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6951B10-84CC-412A-B18B-E5D7BFE13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B055-54BE-42A4-8DC8-10ED2ADEA08A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06FA339-92AB-4D93-B605-E9C0B0E7E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AFCBD1A-83E7-45B8-95AE-AE44F1080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44EC-30F4-4546-BA0E-14E281197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11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5DC75D-06B2-46E5-A96B-A1468A218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6AE6E6F-2E09-401B-B461-D6DF215D16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0FA403A-15C6-49C6-8CC5-8F9664A128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C3F06EE-74D4-48BE-B81A-5C34F61BB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B055-54BE-42A4-8DC8-10ED2ADEA08A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D53AD41-416F-495E-A3FD-85E02F264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9E8F414-2898-41DB-BD73-B506B16F7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44EC-30F4-4546-BA0E-14E281197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95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B5BF822-D25A-4089-8B09-6CDFC6C72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DFA1F7A-5EC7-4EDE-B41D-E76BE82B3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51A2486-CBD9-47F2-85CB-E75E707430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DD9BFCC3-815F-46C2-8BBD-B33697BD34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6A6C052B-8DDE-4435-89D0-37FEADE5B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3E4CBDAB-0EC1-4397-917A-7260217BC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B055-54BE-42A4-8DC8-10ED2ADEA08A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5848E488-94C4-4695-A96B-BD92D0FE9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889685D5-D9B9-4084-9444-3F5DFFF8D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44EC-30F4-4546-BA0E-14E281197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56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CAB533-743E-4972-9281-AA80F8DE8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4E27A4BD-2D2A-438C-8009-834074645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B055-54BE-42A4-8DC8-10ED2ADEA08A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A593BC4F-92E4-4734-99DC-E5A245F34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C2D59C2-0660-44F2-8B51-CACB66F9A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44EC-30F4-4546-BA0E-14E2811976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30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hyperlink" Target="https://presentation-creation.ru/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5289D3-E86F-47FE-BC52-53D34FA45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33570AF-E207-47A8-A8FC-5D9057465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CAF8805-B906-4169-9117-FA140E73D2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5B055-54BE-42A4-8DC8-10ED2ADEA08A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FE3D611-6D00-421E-BE6B-385F5C2C50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3716F83-6BED-46A4-98C2-DEC0D746AE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444EC-30F4-4546-BA0E-14E28119766D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23"/>
            <a:extLst>
              <a:ext uri="{FF2B5EF4-FFF2-40B4-BE49-F238E27FC236}">
                <a16:creationId xmlns:a16="http://schemas.microsoft.com/office/drawing/2014/main" xmlns="" id="{43780347-ADC3-4039-95E5-9DAF405C2D48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168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2" r:id="rId4"/>
    <p:sldLayoutId id="2147483661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64" r:id="rId11"/>
    <p:sldLayoutId id="2147483668" r:id="rId12"/>
    <p:sldLayoutId id="2147483663" r:id="rId13"/>
    <p:sldLayoutId id="2147483656" r:id="rId14"/>
    <p:sldLayoutId id="2147483657" r:id="rId15"/>
    <p:sldLayoutId id="2147483658" r:id="rId16"/>
    <p:sldLayoutId id="2147483659" r:id="rId17"/>
    <p:sldLayoutId id="2147483665" r:id="rId18"/>
    <p:sldLayoutId id="2147483667" r:id="rId19"/>
    <p:sldLayoutId id="2147483666" r:id="rId20"/>
    <p:sldLayoutId id="2147483669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8E99B067-EB62-402E-805F-0F0DF821BA19}"/>
              </a:ext>
            </a:extLst>
          </p:cNvPr>
          <p:cNvSpPr/>
          <p:nvPr/>
        </p:nvSpPr>
        <p:spPr>
          <a:xfrm>
            <a:off x="5061000" y="864000"/>
            <a:ext cx="6840486" cy="58495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Заголовок 23">
            <a:extLst>
              <a:ext uri="{FF2B5EF4-FFF2-40B4-BE49-F238E27FC236}">
                <a16:creationId xmlns:a16="http://schemas.microsoft.com/office/drawing/2014/main" xmlns="" id="{10315E8C-F410-4B7D-9A8E-D2CECB509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1000" y="1044000"/>
            <a:ext cx="5308697" cy="4455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преподавателя</a:t>
            </a:r>
            <a:r>
              <a:rPr lang="ru-RU" sz="6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Даниловой Елены Александровны</a:t>
            </a:r>
            <a:endParaRPr lang="ru-RU" sz="6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xmlns="" id="{297F0EBA-D1C1-470D-8EFC-89954E1950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5499000"/>
            <a:ext cx="5535486" cy="53731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Белово 2022</a:t>
            </a:r>
            <a:endParaRPr lang="ru-RU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1000" y="189000"/>
            <a:ext cx="720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Государственное профессиональное образовательное учреждение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Беловский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политехнический техникум»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000" y="99000"/>
            <a:ext cx="900000" cy="1228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Моя фотка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 cstate="print"/>
          <a:srcRect t="8088" b="8088"/>
          <a:stretch>
            <a:fillRect/>
          </a:stretch>
        </p:blipFill>
        <p:spPr bwMode="auto">
          <a:xfrm>
            <a:off x="156000" y="1314000"/>
            <a:ext cx="4805523" cy="53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547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246EDB4-7000-4A05-9B52-08E97F763985}"/>
              </a:ext>
            </a:extLst>
          </p:cNvPr>
          <p:cNvSpPr/>
          <p:nvPr/>
        </p:nvSpPr>
        <p:spPr>
          <a:xfrm>
            <a:off x="336000" y="3024000"/>
            <a:ext cx="12192000" cy="2429999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DD833230-1873-4C04-924B-976369D82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9001"/>
            <a:ext cx="11017800" cy="1215000"/>
          </a:xfrm>
        </p:spPr>
        <p:txBody>
          <a:bodyPr>
            <a:normAutofit/>
          </a:bodyPr>
          <a:lstStyle/>
          <a:p>
            <a:r>
              <a:rPr lang="ru-RU" sz="2700" b="1" dirty="0" smtClean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3 Стабильные положительные результаты освоения обучающимися образовательных программ по итогам мониторинга системы образования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50860DA5-590F-4364-8895-D66DDEAF7F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6000" y="5589000"/>
            <a:ext cx="10350000" cy="1124925"/>
          </a:xfrm>
        </p:spPr>
        <p:txBody>
          <a:bodyPr>
            <a:normAutofit/>
          </a:bodyPr>
          <a:lstStyle/>
          <a:p>
            <a:pPr lvl="0"/>
            <a:r>
              <a:rPr lang="ru-RU" sz="2400" dirty="0" smtClean="0"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Доля обучающихся, освоившие учебные программы по специальностям на «хорошо» и «отлично» повысилась на 2%</a:t>
            </a:r>
            <a:endParaRPr lang="ru-RU" sz="2400" dirty="0" smtClean="0">
              <a:latin typeface="Times New Roman" panose="02020603050405020304" pitchFamily="18" charset="0"/>
              <a:ea typeface="Roboto Condensed" panose="020B0604020202020204" charset="0"/>
              <a:cs typeface="Times New Roman" panose="02020603050405020304" pitchFamily="18" charset="0"/>
              <a:sym typeface="Arvo"/>
            </a:endParaRPr>
          </a:p>
          <a:p>
            <a:pPr algn="ctr"/>
            <a:endParaRPr lang="ru-RU" sz="1800" dirty="0"/>
          </a:p>
        </p:txBody>
      </p:sp>
      <p:sp>
        <p:nvSpPr>
          <p:cNvPr id="29" name="Полилиния: фигура 28">
            <a:extLst>
              <a:ext uri="{FF2B5EF4-FFF2-40B4-BE49-F238E27FC236}">
                <a16:creationId xmlns:a16="http://schemas.microsoft.com/office/drawing/2014/main" xmlns="" id="{85DB73DF-197E-409A-942E-D046F584FB63}"/>
              </a:ext>
            </a:extLst>
          </p:cNvPr>
          <p:cNvSpPr/>
          <p:nvPr/>
        </p:nvSpPr>
        <p:spPr>
          <a:xfrm>
            <a:off x="3711000" y="3564000"/>
            <a:ext cx="1260000" cy="1260000"/>
          </a:xfrm>
          <a:custGeom>
            <a:avLst/>
            <a:gdLst>
              <a:gd name="connsiteX0" fmla="*/ 630000 w 1260000"/>
              <a:gd name="connsiteY0" fmla="*/ 95508 h 1260000"/>
              <a:gd name="connsiteX1" fmla="*/ 90000 w 1260000"/>
              <a:gd name="connsiteY1" fmla="*/ 632754 h 1260000"/>
              <a:gd name="connsiteX2" fmla="*/ 630000 w 1260000"/>
              <a:gd name="connsiteY2" fmla="*/ 1170000 h 1260000"/>
              <a:gd name="connsiteX3" fmla="*/ 1170000 w 1260000"/>
              <a:gd name="connsiteY3" fmla="*/ 632754 h 1260000"/>
              <a:gd name="connsiteX4" fmla="*/ 630000 w 1260000"/>
              <a:gd name="connsiteY4" fmla="*/ 95508 h 1260000"/>
              <a:gd name="connsiteX5" fmla="*/ 630000 w 1260000"/>
              <a:gd name="connsiteY5" fmla="*/ 0 h 1260000"/>
              <a:gd name="connsiteX6" fmla="*/ 1260000 w 1260000"/>
              <a:gd name="connsiteY6" fmla="*/ 630000 h 1260000"/>
              <a:gd name="connsiteX7" fmla="*/ 630000 w 1260000"/>
              <a:gd name="connsiteY7" fmla="*/ 1260000 h 1260000"/>
              <a:gd name="connsiteX8" fmla="*/ 0 w 1260000"/>
              <a:gd name="connsiteY8" fmla="*/ 630000 h 1260000"/>
              <a:gd name="connsiteX9" fmla="*/ 630000 w 1260000"/>
              <a:gd name="connsiteY9" fmla="*/ 0 h 12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0000" h="1260000">
                <a:moveTo>
                  <a:pt x="630000" y="95508"/>
                </a:moveTo>
                <a:cubicBezTo>
                  <a:pt x="331766" y="95508"/>
                  <a:pt x="90000" y="336041"/>
                  <a:pt x="90000" y="632754"/>
                </a:cubicBezTo>
                <a:cubicBezTo>
                  <a:pt x="90000" y="929467"/>
                  <a:pt x="331766" y="1170000"/>
                  <a:pt x="630000" y="1170000"/>
                </a:cubicBezTo>
                <a:cubicBezTo>
                  <a:pt x="928234" y="1170000"/>
                  <a:pt x="1170000" y="929467"/>
                  <a:pt x="1170000" y="632754"/>
                </a:cubicBezTo>
                <a:cubicBezTo>
                  <a:pt x="1170000" y="336041"/>
                  <a:pt x="928234" y="95508"/>
                  <a:pt x="630000" y="95508"/>
                </a:cubicBezTo>
                <a:close/>
                <a:moveTo>
                  <a:pt x="630000" y="0"/>
                </a:moveTo>
                <a:cubicBezTo>
                  <a:pt x="977939" y="0"/>
                  <a:pt x="1260000" y="282061"/>
                  <a:pt x="1260000" y="630000"/>
                </a:cubicBezTo>
                <a:cubicBezTo>
                  <a:pt x="1260000" y="977939"/>
                  <a:pt x="977939" y="1260000"/>
                  <a:pt x="630000" y="1260000"/>
                </a:cubicBezTo>
                <a:cubicBezTo>
                  <a:pt x="282061" y="1260000"/>
                  <a:pt x="0" y="977939"/>
                  <a:pt x="0" y="630000"/>
                </a:cubicBezTo>
                <a:cubicBezTo>
                  <a:pt x="0" y="282061"/>
                  <a:pt x="282061" y="0"/>
                  <a:pt x="6300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31" name="Арка 30">
            <a:extLst>
              <a:ext uri="{FF2B5EF4-FFF2-40B4-BE49-F238E27FC236}">
                <a16:creationId xmlns:a16="http://schemas.microsoft.com/office/drawing/2014/main" xmlns="" id="{5CF88ED5-402D-4289-A511-1B9252DAC030}"/>
              </a:ext>
            </a:extLst>
          </p:cNvPr>
          <p:cNvSpPr/>
          <p:nvPr/>
        </p:nvSpPr>
        <p:spPr>
          <a:xfrm>
            <a:off x="3711000" y="3564000"/>
            <a:ext cx="1260000" cy="1260000"/>
          </a:xfrm>
          <a:prstGeom prst="blockArc">
            <a:avLst>
              <a:gd name="adj1" fmla="val 4147725"/>
              <a:gd name="adj2" fmla="val 16195566"/>
              <a:gd name="adj3" fmla="val 766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A235500-900F-48C9-BAEF-809E9B7BD3BF}"/>
              </a:ext>
            </a:extLst>
          </p:cNvPr>
          <p:cNvSpPr txBox="1"/>
          <p:nvPr/>
        </p:nvSpPr>
        <p:spPr>
          <a:xfrm>
            <a:off x="3936000" y="3969000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57%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5" name="Полилиния: фигура 34">
            <a:extLst>
              <a:ext uri="{FF2B5EF4-FFF2-40B4-BE49-F238E27FC236}">
                <a16:creationId xmlns:a16="http://schemas.microsoft.com/office/drawing/2014/main" xmlns="" id="{6C9E7F3C-A745-4E9D-A1F1-B5EE732A11E8}"/>
              </a:ext>
            </a:extLst>
          </p:cNvPr>
          <p:cNvSpPr/>
          <p:nvPr/>
        </p:nvSpPr>
        <p:spPr>
          <a:xfrm>
            <a:off x="5961000" y="3519000"/>
            <a:ext cx="1260000" cy="1260000"/>
          </a:xfrm>
          <a:custGeom>
            <a:avLst/>
            <a:gdLst>
              <a:gd name="connsiteX0" fmla="*/ 630000 w 1260000"/>
              <a:gd name="connsiteY0" fmla="*/ 95508 h 1260000"/>
              <a:gd name="connsiteX1" fmla="*/ 90000 w 1260000"/>
              <a:gd name="connsiteY1" fmla="*/ 632754 h 1260000"/>
              <a:gd name="connsiteX2" fmla="*/ 630000 w 1260000"/>
              <a:gd name="connsiteY2" fmla="*/ 1170000 h 1260000"/>
              <a:gd name="connsiteX3" fmla="*/ 1170000 w 1260000"/>
              <a:gd name="connsiteY3" fmla="*/ 632754 h 1260000"/>
              <a:gd name="connsiteX4" fmla="*/ 630000 w 1260000"/>
              <a:gd name="connsiteY4" fmla="*/ 95508 h 1260000"/>
              <a:gd name="connsiteX5" fmla="*/ 630000 w 1260000"/>
              <a:gd name="connsiteY5" fmla="*/ 0 h 1260000"/>
              <a:gd name="connsiteX6" fmla="*/ 1260000 w 1260000"/>
              <a:gd name="connsiteY6" fmla="*/ 630000 h 1260000"/>
              <a:gd name="connsiteX7" fmla="*/ 630000 w 1260000"/>
              <a:gd name="connsiteY7" fmla="*/ 1260000 h 1260000"/>
              <a:gd name="connsiteX8" fmla="*/ 0 w 1260000"/>
              <a:gd name="connsiteY8" fmla="*/ 630000 h 1260000"/>
              <a:gd name="connsiteX9" fmla="*/ 630000 w 1260000"/>
              <a:gd name="connsiteY9" fmla="*/ 0 h 12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0000" h="1260000">
                <a:moveTo>
                  <a:pt x="630000" y="95508"/>
                </a:moveTo>
                <a:cubicBezTo>
                  <a:pt x="331766" y="95508"/>
                  <a:pt x="90000" y="336041"/>
                  <a:pt x="90000" y="632754"/>
                </a:cubicBezTo>
                <a:cubicBezTo>
                  <a:pt x="90000" y="929467"/>
                  <a:pt x="331766" y="1170000"/>
                  <a:pt x="630000" y="1170000"/>
                </a:cubicBezTo>
                <a:cubicBezTo>
                  <a:pt x="928234" y="1170000"/>
                  <a:pt x="1170000" y="929467"/>
                  <a:pt x="1170000" y="632754"/>
                </a:cubicBezTo>
                <a:cubicBezTo>
                  <a:pt x="1170000" y="336041"/>
                  <a:pt x="928234" y="95508"/>
                  <a:pt x="630000" y="95508"/>
                </a:cubicBezTo>
                <a:close/>
                <a:moveTo>
                  <a:pt x="630000" y="0"/>
                </a:moveTo>
                <a:cubicBezTo>
                  <a:pt x="977939" y="0"/>
                  <a:pt x="1260000" y="282061"/>
                  <a:pt x="1260000" y="630000"/>
                </a:cubicBezTo>
                <a:cubicBezTo>
                  <a:pt x="1260000" y="977939"/>
                  <a:pt x="977939" y="1260000"/>
                  <a:pt x="630000" y="1260000"/>
                </a:cubicBezTo>
                <a:cubicBezTo>
                  <a:pt x="282061" y="1260000"/>
                  <a:pt x="0" y="977939"/>
                  <a:pt x="0" y="630000"/>
                </a:cubicBezTo>
                <a:cubicBezTo>
                  <a:pt x="0" y="282061"/>
                  <a:pt x="282061" y="0"/>
                  <a:pt x="6300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36" name="Арка 35">
            <a:extLst>
              <a:ext uri="{FF2B5EF4-FFF2-40B4-BE49-F238E27FC236}">
                <a16:creationId xmlns:a16="http://schemas.microsoft.com/office/drawing/2014/main" xmlns="" id="{6D833C22-1EBA-4BDE-80BF-640A1F6794B8}"/>
              </a:ext>
            </a:extLst>
          </p:cNvPr>
          <p:cNvSpPr/>
          <p:nvPr/>
        </p:nvSpPr>
        <p:spPr>
          <a:xfrm>
            <a:off x="5961000" y="3519000"/>
            <a:ext cx="1260000" cy="1260000"/>
          </a:xfrm>
          <a:prstGeom prst="blockArc">
            <a:avLst>
              <a:gd name="adj1" fmla="val 3919085"/>
              <a:gd name="adj2" fmla="val 16195566"/>
              <a:gd name="adj3" fmla="val 766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45463FE-4A1A-45DC-BB84-A0BC36A5F5F2}"/>
              </a:ext>
            </a:extLst>
          </p:cNvPr>
          <p:cNvSpPr txBox="1"/>
          <p:nvPr/>
        </p:nvSpPr>
        <p:spPr>
          <a:xfrm>
            <a:off x="6141000" y="3879000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58%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8" name="Полилиния: фигура 37">
            <a:extLst>
              <a:ext uri="{FF2B5EF4-FFF2-40B4-BE49-F238E27FC236}">
                <a16:creationId xmlns:a16="http://schemas.microsoft.com/office/drawing/2014/main" xmlns="" id="{075B6009-04D3-4722-9FF4-CB984FDE4F13}"/>
              </a:ext>
            </a:extLst>
          </p:cNvPr>
          <p:cNvSpPr/>
          <p:nvPr/>
        </p:nvSpPr>
        <p:spPr>
          <a:xfrm>
            <a:off x="10236000" y="3519000"/>
            <a:ext cx="1260000" cy="1260000"/>
          </a:xfrm>
          <a:custGeom>
            <a:avLst/>
            <a:gdLst>
              <a:gd name="connsiteX0" fmla="*/ 630000 w 1260000"/>
              <a:gd name="connsiteY0" fmla="*/ 95508 h 1260000"/>
              <a:gd name="connsiteX1" fmla="*/ 90000 w 1260000"/>
              <a:gd name="connsiteY1" fmla="*/ 632754 h 1260000"/>
              <a:gd name="connsiteX2" fmla="*/ 630000 w 1260000"/>
              <a:gd name="connsiteY2" fmla="*/ 1170000 h 1260000"/>
              <a:gd name="connsiteX3" fmla="*/ 1170000 w 1260000"/>
              <a:gd name="connsiteY3" fmla="*/ 632754 h 1260000"/>
              <a:gd name="connsiteX4" fmla="*/ 630000 w 1260000"/>
              <a:gd name="connsiteY4" fmla="*/ 95508 h 1260000"/>
              <a:gd name="connsiteX5" fmla="*/ 630000 w 1260000"/>
              <a:gd name="connsiteY5" fmla="*/ 0 h 1260000"/>
              <a:gd name="connsiteX6" fmla="*/ 1260000 w 1260000"/>
              <a:gd name="connsiteY6" fmla="*/ 630000 h 1260000"/>
              <a:gd name="connsiteX7" fmla="*/ 630000 w 1260000"/>
              <a:gd name="connsiteY7" fmla="*/ 1260000 h 1260000"/>
              <a:gd name="connsiteX8" fmla="*/ 0 w 1260000"/>
              <a:gd name="connsiteY8" fmla="*/ 630000 h 1260000"/>
              <a:gd name="connsiteX9" fmla="*/ 630000 w 1260000"/>
              <a:gd name="connsiteY9" fmla="*/ 0 h 12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0000" h="1260000">
                <a:moveTo>
                  <a:pt x="630000" y="95508"/>
                </a:moveTo>
                <a:cubicBezTo>
                  <a:pt x="331766" y="95508"/>
                  <a:pt x="90000" y="336041"/>
                  <a:pt x="90000" y="632754"/>
                </a:cubicBezTo>
                <a:cubicBezTo>
                  <a:pt x="90000" y="929467"/>
                  <a:pt x="331766" y="1170000"/>
                  <a:pt x="630000" y="1170000"/>
                </a:cubicBezTo>
                <a:cubicBezTo>
                  <a:pt x="928234" y="1170000"/>
                  <a:pt x="1170000" y="929467"/>
                  <a:pt x="1170000" y="632754"/>
                </a:cubicBezTo>
                <a:cubicBezTo>
                  <a:pt x="1170000" y="336041"/>
                  <a:pt x="928234" y="95508"/>
                  <a:pt x="630000" y="95508"/>
                </a:cubicBezTo>
                <a:close/>
                <a:moveTo>
                  <a:pt x="630000" y="0"/>
                </a:moveTo>
                <a:cubicBezTo>
                  <a:pt x="977939" y="0"/>
                  <a:pt x="1260000" y="282061"/>
                  <a:pt x="1260000" y="630000"/>
                </a:cubicBezTo>
                <a:cubicBezTo>
                  <a:pt x="1260000" y="977939"/>
                  <a:pt x="977939" y="1260000"/>
                  <a:pt x="630000" y="1260000"/>
                </a:cubicBezTo>
                <a:cubicBezTo>
                  <a:pt x="282061" y="1260000"/>
                  <a:pt x="0" y="977939"/>
                  <a:pt x="0" y="630000"/>
                </a:cubicBezTo>
                <a:cubicBezTo>
                  <a:pt x="0" y="282061"/>
                  <a:pt x="282061" y="0"/>
                  <a:pt x="6300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39" name="Арка 38">
            <a:extLst>
              <a:ext uri="{FF2B5EF4-FFF2-40B4-BE49-F238E27FC236}">
                <a16:creationId xmlns:a16="http://schemas.microsoft.com/office/drawing/2014/main" xmlns="" id="{86B5B53C-143C-4D9C-ACC3-4CB8D041A8BD}"/>
              </a:ext>
            </a:extLst>
          </p:cNvPr>
          <p:cNvSpPr/>
          <p:nvPr/>
        </p:nvSpPr>
        <p:spPr>
          <a:xfrm>
            <a:off x="10236000" y="3519000"/>
            <a:ext cx="1260000" cy="1260000"/>
          </a:xfrm>
          <a:prstGeom prst="blockArc">
            <a:avLst>
              <a:gd name="adj1" fmla="val 3427909"/>
              <a:gd name="adj2" fmla="val 16195566"/>
              <a:gd name="adj3" fmla="val 766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E4CB4C0B-D827-4494-A60C-E373E8B0CFC0}"/>
              </a:ext>
            </a:extLst>
          </p:cNvPr>
          <p:cNvSpPr txBox="1"/>
          <p:nvPr/>
        </p:nvSpPr>
        <p:spPr>
          <a:xfrm>
            <a:off x="10506000" y="3924000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59%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1" name="Полилиния: фигура 40">
            <a:extLst>
              <a:ext uri="{FF2B5EF4-FFF2-40B4-BE49-F238E27FC236}">
                <a16:creationId xmlns:a16="http://schemas.microsoft.com/office/drawing/2014/main" xmlns="" id="{CFE0DDCE-1107-4332-96BD-95C4939B9BB4}"/>
              </a:ext>
            </a:extLst>
          </p:cNvPr>
          <p:cNvSpPr/>
          <p:nvPr/>
        </p:nvSpPr>
        <p:spPr>
          <a:xfrm>
            <a:off x="8301000" y="3519000"/>
            <a:ext cx="1260000" cy="1260000"/>
          </a:xfrm>
          <a:custGeom>
            <a:avLst/>
            <a:gdLst>
              <a:gd name="connsiteX0" fmla="*/ 630000 w 1260000"/>
              <a:gd name="connsiteY0" fmla="*/ 95508 h 1260000"/>
              <a:gd name="connsiteX1" fmla="*/ 90000 w 1260000"/>
              <a:gd name="connsiteY1" fmla="*/ 632754 h 1260000"/>
              <a:gd name="connsiteX2" fmla="*/ 630000 w 1260000"/>
              <a:gd name="connsiteY2" fmla="*/ 1170000 h 1260000"/>
              <a:gd name="connsiteX3" fmla="*/ 1170000 w 1260000"/>
              <a:gd name="connsiteY3" fmla="*/ 632754 h 1260000"/>
              <a:gd name="connsiteX4" fmla="*/ 630000 w 1260000"/>
              <a:gd name="connsiteY4" fmla="*/ 95508 h 1260000"/>
              <a:gd name="connsiteX5" fmla="*/ 630000 w 1260000"/>
              <a:gd name="connsiteY5" fmla="*/ 0 h 1260000"/>
              <a:gd name="connsiteX6" fmla="*/ 1260000 w 1260000"/>
              <a:gd name="connsiteY6" fmla="*/ 630000 h 1260000"/>
              <a:gd name="connsiteX7" fmla="*/ 630000 w 1260000"/>
              <a:gd name="connsiteY7" fmla="*/ 1260000 h 1260000"/>
              <a:gd name="connsiteX8" fmla="*/ 0 w 1260000"/>
              <a:gd name="connsiteY8" fmla="*/ 630000 h 1260000"/>
              <a:gd name="connsiteX9" fmla="*/ 630000 w 1260000"/>
              <a:gd name="connsiteY9" fmla="*/ 0 h 12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0000" h="1260000">
                <a:moveTo>
                  <a:pt x="630000" y="95508"/>
                </a:moveTo>
                <a:cubicBezTo>
                  <a:pt x="331766" y="95508"/>
                  <a:pt x="90000" y="336041"/>
                  <a:pt x="90000" y="632754"/>
                </a:cubicBezTo>
                <a:cubicBezTo>
                  <a:pt x="90000" y="929467"/>
                  <a:pt x="331766" y="1170000"/>
                  <a:pt x="630000" y="1170000"/>
                </a:cubicBezTo>
                <a:cubicBezTo>
                  <a:pt x="928234" y="1170000"/>
                  <a:pt x="1170000" y="929467"/>
                  <a:pt x="1170000" y="632754"/>
                </a:cubicBezTo>
                <a:cubicBezTo>
                  <a:pt x="1170000" y="336041"/>
                  <a:pt x="928234" y="95508"/>
                  <a:pt x="630000" y="95508"/>
                </a:cubicBezTo>
                <a:close/>
                <a:moveTo>
                  <a:pt x="630000" y="0"/>
                </a:moveTo>
                <a:cubicBezTo>
                  <a:pt x="977939" y="0"/>
                  <a:pt x="1260000" y="282061"/>
                  <a:pt x="1260000" y="630000"/>
                </a:cubicBezTo>
                <a:cubicBezTo>
                  <a:pt x="1260000" y="977939"/>
                  <a:pt x="977939" y="1260000"/>
                  <a:pt x="630000" y="1260000"/>
                </a:cubicBezTo>
                <a:cubicBezTo>
                  <a:pt x="282061" y="1260000"/>
                  <a:pt x="0" y="977939"/>
                  <a:pt x="0" y="630000"/>
                </a:cubicBezTo>
                <a:cubicBezTo>
                  <a:pt x="0" y="282061"/>
                  <a:pt x="282061" y="0"/>
                  <a:pt x="6300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42" name="Арка 41">
            <a:extLst>
              <a:ext uri="{FF2B5EF4-FFF2-40B4-BE49-F238E27FC236}">
                <a16:creationId xmlns:a16="http://schemas.microsoft.com/office/drawing/2014/main" xmlns="" id="{D6357ECC-7971-403C-8AD4-7822D45A2928}"/>
              </a:ext>
            </a:extLst>
          </p:cNvPr>
          <p:cNvSpPr/>
          <p:nvPr/>
        </p:nvSpPr>
        <p:spPr>
          <a:xfrm>
            <a:off x="8301000" y="3519000"/>
            <a:ext cx="1260000" cy="1260000"/>
          </a:xfrm>
          <a:prstGeom prst="blockArc">
            <a:avLst>
              <a:gd name="adj1" fmla="val 3144532"/>
              <a:gd name="adj2" fmla="val 16195566"/>
              <a:gd name="adj3" fmla="val 766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697FAFA-A0A2-41F2-A693-4D3D0F60A97B}"/>
              </a:ext>
            </a:extLst>
          </p:cNvPr>
          <p:cNvSpPr txBox="1"/>
          <p:nvPr/>
        </p:nvSpPr>
        <p:spPr>
          <a:xfrm>
            <a:off x="8526000" y="3879000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58%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0762BB28-54F8-4999-A207-DCC58B5E2BB1}"/>
              </a:ext>
            </a:extLst>
          </p:cNvPr>
          <p:cNvSpPr txBox="1"/>
          <p:nvPr/>
        </p:nvSpPr>
        <p:spPr>
          <a:xfrm>
            <a:off x="3306000" y="4824000"/>
            <a:ext cx="21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2018-2019 </a:t>
            </a:r>
            <a:r>
              <a:rPr lang="ru-RU" sz="2000" b="1" dirty="0" err="1" smtClean="0">
                <a:solidFill>
                  <a:schemeClr val="bg1"/>
                </a:solidFill>
              </a:rPr>
              <a:t>уч.год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C2B33B28-9B08-459B-BD7F-A32941544861}"/>
              </a:ext>
            </a:extLst>
          </p:cNvPr>
          <p:cNvSpPr txBox="1"/>
          <p:nvPr/>
        </p:nvSpPr>
        <p:spPr>
          <a:xfrm>
            <a:off x="5421000" y="4824000"/>
            <a:ext cx="229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2019-2020уч.год 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E6B7AFE9-0AB5-452F-9597-63D5DCBF5821}"/>
              </a:ext>
            </a:extLst>
          </p:cNvPr>
          <p:cNvSpPr txBox="1"/>
          <p:nvPr/>
        </p:nvSpPr>
        <p:spPr>
          <a:xfrm>
            <a:off x="7716000" y="4779000"/>
            <a:ext cx="21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2020-2021 </a:t>
            </a:r>
            <a:r>
              <a:rPr lang="ru-RU" sz="2000" b="1" dirty="0" err="1" smtClean="0">
                <a:solidFill>
                  <a:schemeClr val="bg1"/>
                </a:solidFill>
              </a:rPr>
              <a:t>уч.год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8495C8E9-3E06-4478-BE99-349E7C77404A}"/>
              </a:ext>
            </a:extLst>
          </p:cNvPr>
          <p:cNvSpPr txBox="1"/>
          <p:nvPr/>
        </p:nvSpPr>
        <p:spPr>
          <a:xfrm>
            <a:off x="9831000" y="4779000"/>
            <a:ext cx="21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2021-2022 </a:t>
            </a:r>
            <a:r>
              <a:rPr lang="ru-RU" sz="2000" b="1" dirty="0" err="1" smtClean="0">
                <a:solidFill>
                  <a:schemeClr val="bg1"/>
                </a:solidFill>
              </a:rPr>
              <a:t>уч.год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2" name="Полилиния: фигура 28">
            <a:extLst>
              <a:ext uri="{FF2B5EF4-FFF2-40B4-BE49-F238E27FC236}">
                <a16:creationId xmlns:a16="http://schemas.microsoft.com/office/drawing/2014/main" xmlns="" id="{85DB73DF-197E-409A-942E-D046F584FB63}"/>
              </a:ext>
            </a:extLst>
          </p:cNvPr>
          <p:cNvSpPr/>
          <p:nvPr/>
        </p:nvSpPr>
        <p:spPr>
          <a:xfrm>
            <a:off x="1371000" y="3564000"/>
            <a:ext cx="1260000" cy="1260000"/>
          </a:xfrm>
          <a:custGeom>
            <a:avLst/>
            <a:gdLst>
              <a:gd name="connsiteX0" fmla="*/ 630000 w 1260000"/>
              <a:gd name="connsiteY0" fmla="*/ 95508 h 1260000"/>
              <a:gd name="connsiteX1" fmla="*/ 90000 w 1260000"/>
              <a:gd name="connsiteY1" fmla="*/ 632754 h 1260000"/>
              <a:gd name="connsiteX2" fmla="*/ 630000 w 1260000"/>
              <a:gd name="connsiteY2" fmla="*/ 1170000 h 1260000"/>
              <a:gd name="connsiteX3" fmla="*/ 1170000 w 1260000"/>
              <a:gd name="connsiteY3" fmla="*/ 632754 h 1260000"/>
              <a:gd name="connsiteX4" fmla="*/ 630000 w 1260000"/>
              <a:gd name="connsiteY4" fmla="*/ 95508 h 1260000"/>
              <a:gd name="connsiteX5" fmla="*/ 630000 w 1260000"/>
              <a:gd name="connsiteY5" fmla="*/ 0 h 1260000"/>
              <a:gd name="connsiteX6" fmla="*/ 1260000 w 1260000"/>
              <a:gd name="connsiteY6" fmla="*/ 630000 h 1260000"/>
              <a:gd name="connsiteX7" fmla="*/ 630000 w 1260000"/>
              <a:gd name="connsiteY7" fmla="*/ 1260000 h 1260000"/>
              <a:gd name="connsiteX8" fmla="*/ 0 w 1260000"/>
              <a:gd name="connsiteY8" fmla="*/ 630000 h 1260000"/>
              <a:gd name="connsiteX9" fmla="*/ 630000 w 1260000"/>
              <a:gd name="connsiteY9" fmla="*/ 0 h 12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0000" h="1260000">
                <a:moveTo>
                  <a:pt x="630000" y="95508"/>
                </a:moveTo>
                <a:cubicBezTo>
                  <a:pt x="331766" y="95508"/>
                  <a:pt x="90000" y="336041"/>
                  <a:pt x="90000" y="632754"/>
                </a:cubicBezTo>
                <a:cubicBezTo>
                  <a:pt x="90000" y="929467"/>
                  <a:pt x="331766" y="1170000"/>
                  <a:pt x="630000" y="1170000"/>
                </a:cubicBezTo>
                <a:cubicBezTo>
                  <a:pt x="928234" y="1170000"/>
                  <a:pt x="1170000" y="929467"/>
                  <a:pt x="1170000" y="632754"/>
                </a:cubicBezTo>
                <a:cubicBezTo>
                  <a:pt x="1170000" y="336041"/>
                  <a:pt x="928234" y="95508"/>
                  <a:pt x="630000" y="95508"/>
                </a:cubicBezTo>
                <a:close/>
                <a:moveTo>
                  <a:pt x="630000" y="0"/>
                </a:moveTo>
                <a:cubicBezTo>
                  <a:pt x="977939" y="0"/>
                  <a:pt x="1260000" y="282061"/>
                  <a:pt x="1260000" y="630000"/>
                </a:cubicBezTo>
                <a:cubicBezTo>
                  <a:pt x="1260000" y="977939"/>
                  <a:pt x="977939" y="1260000"/>
                  <a:pt x="630000" y="1260000"/>
                </a:cubicBezTo>
                <a:cubicBezTo>
                  <a:pt x="282061" y="1260000"/>
                  <a:pt x="0" y="977939"/>
                  <a:pt x="0" y="630000"/>
                </a:cubicBezTo>
                <a:cubicBezTo>
                  <a:pt x="0" y="282061"/>
                  <a:pt x="282061" y="0"/>
                  <a:pt x="6300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1" name="Арка 20">
            <a:extLst>
              <a:ext uri="{FF2B5EF4-FFF2-40B4-BE49-F238E27FC236}">
                <a16:creationId xmlns:a16="http://schemas.microsoft.com/office/drawing/2014/main" xmlns="" id="{5CF88ED5-402D-4289-A511-1B9252DAC030}"/>
              </a:ext>
            </a:extLst>
          </p:cNvPr>
          <p:cNvSpPr/>
          <p:nvPr/>
        </p:nvSpPr>
        <p:spPr>
          <a:xfrm>
            <a:off x="1326000" y="3564000"/>
            <a:ext cx="1260000" cy="1260000"/>
          </a:xfrm>
          <a:prstGeom prst="blockArc">
            <a:avLst>
              <a:gd name="adj1" fmla="val 4110483"/>
              <a:gd name="adj2" fmla="val 16195566"/>
              <a:gd name="adj3" fmla="val 766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762BB28-54F8-4999-A207-DCC58B5E2BB1}"/>
              </a:ext>
            </a:extLst>
          </p:cNvPr>
          <p:cNvSpPr txBox="1"/>
          <p:nvPr/>
        </p:nvSpPr>
        <p:spPr>
          <a:xfrm>
            <a:off x="921000" y="4869000"/>
            <a:ext cx="21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2017-2018 </a:t>
            </a:r>
            <a:r>
              <a:rPr lang="ru-RU" sz="2000" b="1" dirty="0" err="1" smtClean="0">
                <a:solidFill>
                  <a:schemeClr val="bg1"/>
                </a:solidFill>
              </a:rPr>
              <a:t>уч.год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A235500-900F-48C9-BAEF-809E9B7BD3BF}"/>
              </a:ext>
            </a:extLst>
          </p:cNvPr>
          <p:cNvSpPr txBox="1"/>
          <p:nvPr/>
        </p:nvSpPr>
        <p:spPr>
          <a:xfrm>
            <a:off x="1641000" y="3969000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57%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66000" y="1854000"/>
            <a:ext cx="765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ОУД.03 Иностранный язык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0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246EDB4-7000-4A05-9B52-08E97F763985}"/>
              </a:ext>
            </a:extLst>
          </p:cNvPr>
          <p:cNvSpPr/>
          <p:nvPr/>
        </p:nvSpPr>
        <p:spPr>
          <a:xfrm>
            <a:off x="336000" y="3024000"/>
            <a:ext cx="12192000" cy="2429999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DD833230-1873-4C04-924B-976369D82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9001"/>
            <a:ext cx="11017800" cy="1215000"/>
          </a:xfrm>
        </p:spPr>
        <p:txBody>
          <a:bodyPr>
            <a:normAutofit/>
          </a:bodyPr>
          <a:lstStyle/>
          <a:p>
            <a:r>
              <a:rPr lang="ru-RU" sz="2700" b="1" dirty="0" smtClean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3 Стабильные положительные результаты освоения обучающимися образовательных программ по итогам мониторинга системы образования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50860DA5-590F-4364-8895-D66DDEAF7F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6000" y="5589000"/>
            <a:ext cx="10350000" cy="1124925"/>
          </a:xfrm>
        </p:spPr>
        <p:txBody>
          <a:bodyPr>
            <a:normAutofit/>
          </a:bodyPr>
          <a:lstStyle/>
          <a:p>
            <a:pPr lvl="0"/>
            <a:r>
              <a:rPr lang="ru-RU" sz="2400" dirty="0" smtClean="0"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Доля обучающихся, освоившие учебные программы по специальностям на «хорошо» и «отлично» повысилась на 4%</a:t>
            </a:r>
            <a:endParaRPr lang="ru-RU" sz="2400" dirty="0" smtClean="0">
              <a:latin typeface="Times New Roman" panose="02020603050405020304" pitchFamily="18" charset="0"/>
              <a:ea typeface="Roboto Condensed" panose="020B0604020202020204" charset="0"/>
              <a:cs typeface="Times New Roman" panose="02020603050405020304" pitchFamily="18" charset="0"/>
              <a:sym typeface="Arvo"/>
            </a:endParaRPr>
          </a:p>
          <a:p>
            <a:pPr algn="ctr"/>
            <a:endParaRPr lang="ru-RU" sz="1800" dirty="0"/>
          </a:p>
        </p:txBody>
      </p:sp>
      <p:sp>
        <p:nvSpPr>
          <p:cNvPr id="29" name="Полилиния: фигура 28">
            <a:extLst>
              <a:ext uri="{FF2B5EF4-FFF2-40B4-BE49-F238E27FC236}">
                <a16:creationId xmlns:a16="http://schemas.microsoft.com/office/drawing/2014/main" xmlns="" id="{85DB73DF-197E-409A-942E-D046F584FB63}"/>
              </a:ext>
            </a:extLst>
          </p:cNvPr>
          <p:cNvSpPr/>
          <p:nvPr/>
        </p:nvSpPr>
        <p:spPr>
          <a:xfrm>
            <a:off x="3711000" y="3564000"/>
            <a:ext cx="1260000" cy="1260000"/>
          </a:xfrm>
          <a:custGeom>
            <a:avLst/>
            <a:gdLst>
              <a:gd name="connsiteX0" fmla="*/ 630000 w 1260000"/>
              <a:gd name="connsiteY0" fmla="*/ 95508 h 1260000"/>
              <a:gd name="connsiteX1" fmla="*/ 90000 w 1260000"/>
              <a:gd name="connsiteY1" fmla="*/ 632754 h 1260000"/>
              <a:gd name="connsiteX2" fmla="*/ 630000 w 1260000"/>
              <a:gd name="connsiteY2" fmla="*/ 1170000 h 1260000"/>
              <a:gd name="connsiteX3" fmla="*/ 1170000 w 1260000"/>
              <a:gd name="connsiteY3" fmla="*/ 632754 h 1260000"/>
              <a:gd name="connsiteX4" fmla="*/ 630000 w 1260000"/>
              <a:gd name="connsiteY4" fmla="*/ 95508 h 1260000"/>
              <a:gd name="connsiteX5" fmla="*/ 630000 w 1260000"/>
              <a:gd name="connsiteY5" fmla="*/ 0 h 1260000"/>
              <a:gd name="connsiteX6" fmla="*/ 1260000 w 1260000"/>
              <a:gd name="connsiteY6" fmla="*/ 630000 h 1260000"/>
              <a:gd name="connsiteX7" fmla="*/ 630000 w 1260000"/>
              <a:gd name="connsiteY7" fmla="*/ 1260000 h 1260000"/>
              <a:gd name="connsiteX8" fmla="*/ 0 w 1260000"/>
              <a:gd name="connsiteY8" fmla="*/ 630000 h 1260000"/>
              <a:gd name="connsiteX9" fmla="*/ 630000 w 1260000"/>
              <a:gd name="connsiteY9" fmla="*/ 0 h 12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0000" h="1260000">
                <a:moveTo>
                  <a:pt x="630000" y="95508"/>
                </a:moveTo>
                <a:cubicBezTo>
                  <a:pt x="331766" y="95508"/>
                  <a:pt x="90000" y="336041"/>
                  <a:pt x="90000" y="632754"/>
                </a:cubicBezTo>
                <a:cubicBezTo>
                  <a:pt x="90000" y="929467"/>
                  <a:pt x="331766" y="1170000"/>
                  <a:pt x="630000" y="1170000"/>
                </a:cubicBezTo>
                <a:cubicBezTo>
                  <a:pt x="928234" y="1170000"/>
                  <a:pt x="1170000" y="929467"/>
                  <a:pt x="1170000" y="632754"/>
                </a:cubicBezTo>
                <a:cubicBezTo>
                  <a:pt x="1170000" y="336041"/>
                  <a:pt x="928234" y="95508"/>
                  <a:pt x="630000" y="95508"/>
                </a:cubicBezTo>
                <a:close/>
                <a:moveTo>
                  <a:pt x="630000" y="0"/>
                </a:moveTo>
                <a:cubicBezTo>
                  <a:pt x="977939" y="0"/>
                  <a:pt x="1260000" y="282061"/>
                  <a:pt x="1260000" y="630000"/>
                </a:cubicBezTo>
                <a:cubicBezTo>
                  <a:pt x="1260000" y="977939"/>
                  <a:pt x="977939" y="1260000"/>
                  <a:pt x="630000" y="1260000"/>
                </a:cubicBezTo>
                <a:cubicBezTo>
                  <a:pt x="282061" y="1260000"/>
                  <a:pt x="0" y="977939"/>
                  <a:pt x="0" y="630000"/>
                </a:cubicBezTo>
                <a:cubicBezTo>
                  <a:pt x="0" y="282061"/>
                  <a:pt x="282061" y="0"/>
                  <a:pt x="6300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31" name="Арка 30">
            <a:extLst>
              <a:ext uri="{FF2B5EF4-FFF2-40B4-BE49-F238E27FC236}">
                <a16:creationId xmlns:a16="http://schemas.microsoft.com/office/drawing/2014/main" xmlns="" id="{5CF88ED5-402D-4289-A511-1B9252DAC030}"/>
              </a:ext>
            </a:extLst>
          </p:cNvPr>
          <p:cNvSpPr/>
          <p:nvPr/>
        </p:nvSpPr>
        <p:spPr>
          <a:xfrm>
            <a:off x="3711000" y="3564000"/>
            <a:ext cx="1260000" cy="1260000"/>
          </a:xfrm>
          <a:prstGeom prst="blockArc">
            <a:avLst>
              <a:gd name="adj1" fmla="val 3561667"/>
              <a:gd name="adj2" fmla="val 16195566"/>
              <a:gd name="adj3" fmla="val 766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A235500-900F-48C9-BAEF-809E9B7BD3BF}"/>
              </a:ext>
            </a:extLst>
          </p:cNvPr>
          <p:cNvSpPr txBox="1"/>
          <p:nvPr/>
        </p:nvSpPr>
        <p:spPr>
          <a:xfrm>
            <a:off x="3936000" y="3969000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62%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5" name="Полилиния: фигура 34">
            <a:extLst>
              <a:ext uri="{FF2B5EF4-FFF2-40B4-BE49-F238E27FC236}">
                <a16:creationId xmlns:a16="http://schemas.microsoft.com/office/drawing/2014/main" xmlns="" id="{6C9E7F3C-A745-4E9D-A1F1-B5EE732A11E8}"/>
              </a:ext>
            </a:extLst>
          </p:cNvPr>
          <p:cNvSpPr/>
          <p:nvPr/>
        </p:nvSpPr>
        <p:spPr>
          <a:xfrm>
            <a:off x="5961000" y="3519000"/>
            <a:ext cx="1260000" cy="1260000"/>
          </a:xfrm>
          <a:custGeom>
            <a:avLst/>
            <a:gdLst>
              <a:gd name="connsiteX0" fmla="*/ 630000 w 1260000"/>
              <a:gd name="connsiteY0" fmla="*/ 95508 h 1260000"/>
              <a:gd name="connsiteX1" fmla="*/ 90000 w 1260000"/>
              <a:gd name="connsiteY1" fmla="*/ 632754 h 1260000"/>
              <a:gd name="connsiteX2" fmla="*/ 630000 w 1260000"/>
              <a:gd name="connsiteY2" fmla="*/ 1170000 h 1260000"/>
              <a:gd name="connsiteX3" fmla="*/ 1170000 w 1260000"/>
              <a:gd name="connsiteY3" fmla="*/ 632754 h 1260000"/>
              <a:gd name="connsiteX4" fmla="*/ 630000 w 1260000"/>
              <a:gd name="connsiteY4" fmla="*/ 95508 h 1260000"/>
              <a:gd name="connsiteX5" fmla="*/ 630000 w 1260000"/>
              <a:gd name="connsiteY5" fmla="*/ 0 h 1260000"/>
              <a:gd name="connsiteX6" fmla="*/ 1260000 w 1260000"/>
              <a:gd name="connsiteY6" fmla="*/ 630000 h 1260000"/>
              <a:gd name="connsiteX7" fmla="*/ 630000 w 1260000"/>
              <a:gd name="connsiteY7" fmla="*/ 1260000 h 1260000"/>
              <a:gd name="connsiteX8" fmla="*/ 0 w 1260000"/>
              <a:gd name="connsiteY8" fmla="*/ 630000 h 1260000"/>
              <a:gd name="connsiteX9" fmla="*/ 630000 w 1260000"/>
              <a:gd name="connsiteY9" fmla="*/ 0 h 12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0000" h="1260000">
                <a:moveTo>
                  <a:pt x="630000" y="95508"/>
                </a:moveTo>
                <a:cubicBezTo>
                  <a:pt x="331766" y="95508"/>
                  <a:pt x="90000" y="336041"/>
                  <a:pt x="90000" y="632754"/>
                </a:cubicBezTo>
                <a:cubicBezTo>
                  <a:pt x="90000" y="929467"/>
                  <a:pt x="331766" y="1170000"/>
                  <a:pt x="630000" y="1170000"/>
                </a:cubicBezTo>
                <a:cubicBezTo>
                  <a:pt x="928234" y="1170000"/>
                  <a:pt x="1170000" y="929467"/>
                  <a:pt x="1170000" y="632754"/>
                </a:cubicBezTo>
                <a:cubicBezTo>
                  <a:pt x="1170000" y="336041"/>
                  <a:pt x="928234" y="95508"/>
                  <a:pt x="630000" y="95508"/>
                </a:cubicBezTo>
                <a:close/>
                <a:moveTo>
                  <a:pt x="630000" y="0"/>
                </a:moveTo>
                <a:cubicBezTo>
                  <a:pt x="977939" y="0"/>
                  <a:pt x="1260000" y="282061"/>
                  <a:pt x="1260000" y="630000"/>
                </a:cubicBezTo>
                <a:cubicBezTo>
                  <a:pt x="1260000" y="977939"/>
                  <a:pt x="977939" y="1260000"/>
                  <a:pt x="630000" y="1260000"/>
                </a:cubicBezTo>
                <a:cubicBezTo>
                  <a:pt x="282061" y="1260000"/>
                  <a:pt x="0" y="977939"/>
                  <a:pt x="0" y="630000"/>
                </a:cubicBezTo>
                <a:cubicBezTo>
                  <a:pt x="0" y="282061"/>
                  <a:pt x="282061" y="0"/>
                  <a:pt x="6300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36" name="Арка 35">
            <a:extLst>
              <a:ext uri="{FF2B5EF4-FFF2-40B4-BE49-F238E27FC236}">
                <a16:creationId xmlns:a16="http://schemas.microsoft.com/office/drawing/2014/main" xmlns="" id="{6D833C22-1EBA-4BDE-80BF-640A1F6794B8}"/>
              </a:ext>
            </a:extLst>
          </p:cNvPr>
          <p:cNvSpPr/>
          <p:nvPr/>
        </p:nvSpPr>
        <p:spPr>
          <a:xfrm>
            <a:off x="5961000" y="3519000"/>
            <a:ext cx="1260000" cy="1260000"/>
          </a:xfrm>
          <a:prstGeom prst="blockArc">
            <a:avLst>
              <a:gd name="adj1" fmla="val 3030139"/>
              <a:gd name="adj2" fmla="val 16195566"/>
              <a:gd name="adj3" fmla="val 766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45463FE-4A1A-45DC-BB84-A0BC36A5F5F2}"/>
              </a:ext>
            </a:extLst>
          </p:cNvPr>
          <p:cNvSpPr txBox="1"/>
          <p:nvPr/>
        </p:nvSpPr>
        <p:spPr>
          <a:xfrm>
            <a:off x="6141000" y="3879000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63%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8" name="Полилиния: фигура 37">
            <a:extLst>
              <a:ext uri="{FF2B5EF4-FFF2-40B4-BE49-F238E27FC236}">
                <a16:creationId xmlns:a16="http://schemas.microsoft.com/office/drawing/2014/main" xmlns="" id="{075B6009-04D3-4722-9FF4-CB984FDE4F13}"/>
              </a:ext>
            </a:extLst>
          </p:cNvPr>
          <p:cNvSpPr/>
          <p:nvPr/>
        </p:nvSpPr>
        <p:spPr>
          <a:xfrm>
            <a:off x="10236000" y="3519000"/>
            <a:ext cx="1260000" cy="1260000"/>
          </a:xfrm>
          <a:custGeom>
            <a:avLst/>
            <a:gdLst>
              <a:gd name="connsiteX0" fmla="*/ 630000 w 1260000"/>
              <a:gd name="connsiteY0" fmla="*/ 95508 h 1260000"/>
              <a:gd name="connsiteX1" fmla="*/ 90000 w 1260000"/>
              <a:gd name="connsiteY1" fmla="*/ 632754 h 1260000"/>
              <a:gd name="connsiteX2" fmla="*/ 630000 w 1260000"/>
              <a:gd name="connsiteY2" fmla="*/ 1170000 h 1260000"/>
              <a:gd name="connsiteX3" fmla="*/ 1170000 w 1260000"/>
              <a:gd name="connsiteY3" fmla="*/ 632754 h 1260000"/>
              <a:gd name="connsiteX4" fmla="*/ 630000 w 1260000"/>
              <a:gd name="connsiteY4" fmla="*/ 95508 h 1260000"/>
              <a:gd name="connsiteX5" fmla="*/ 630000 w 1260000"/>
              <a:gd name="connsiteY5" fmla="*/ 0 h 1260000"/>
              <a:gd name="connsiteX6" fmla="*/ 1260000 w 1260000"/>
              <a:gd name="connsiteY6" fmla="*/ 630000 h 1260000"/>
              <a:gd name="connsiteX7" fmla="*/ 630000 w 1260000"/>
              <a:gd name="connsiteY7" fmla="*/ 1260000 h 1260000"/>
              <a:gd name="connsiteX8" fmla="*/ 0 w 1260000"/>
              <a:gd name="connsiteY8" fmla="*/ 630000 h 1260000"/>
              <a:gd name="connsiteX9" fmla="*/ 630000 w 1260000"/>
              <a:gd name="connsiteY9" fmla="*/ 0 h 12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0000" h="1260000">
                <a:moveTo>
                  <a:pt x="630000" y="95508"/>
                </a:moveTo>
                <a:cubicBezTo>
                  <a:pt x="331766" y="95508"/>
                  <a:pt x="90000" y="336041"/>
                  <a:pt x="90000" y="632754"/>
                </a:cubicBezTo>
                <a:cubicBezTo>
                  <a:pt x="90000" y="929467"/>
                  <a:pt x="331766" y="1170000"/>
                  <a:pt x="630000" y="1170000"/>
                </a:cubicBezTo>
                <a:cubicBezTo>
                  <a:pt x="928234" y="1170000"/>
                  <a:pt x="1170000" y="929467"/>
                  <a:pt x="1170000" y="632754"/>
                </a:cubicBezTo>
                <a:cubicBezTo>
                  <a:pt x="1170000" y="336041"/>
                  <a:pt x="928234" y="95508"/>
                  <a:pt x="630000" y="95508"/>
                </a:cubicBezTo>
                <a:close/>
                <a:moveTo>
                  <a:pt x="630000" y="0"/>
                </a:moveTo>
                <a:cubicBezTo>
                  <a:pt x="977939" y="0"/>
                  <a:pt x="1260000" y="282061"/>
                  <a:pt x="1260000" y="630000"/>
                </a:cubicBezTo>
                <a:cubicBezTo>
                  <a:pt x="1260000" y="977939"/>
                  <a:pt x="977939" y="1260000"/>
                  <a:pt x="630000" y="1260000"/>
                </a:cubicBezTo>
                <a:cubicBezTo>
                  <a:pt x="282061" y="1260000"/>
                  <a:pt x="0" y="977939"/>
                  <a:pt x="0" y="630000"/>
                </a:cubicBezTo>
                <a:cubicBezTo>
                  <a:pt x="0" y="282061"/>
                  <a:pt x="282061" y="0"/>
                  <a:pt x="6300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39" name="Арка 38">
            <a:extLst>
              <a:ext uri="{FF2B5EF4-FFF2-40B4-BE49-F238E27FC236}">
                <a16:creationId xmlns:a16="http://schemas.microsoft.com/office/drawing/2014/main" xmlns="" id="{86B5B53C-143C-4D9C-ACC3-4CB8D041A8BD}"/>
              </a:ext>
            </a:extLst>
          </p:cNvPr>
          <p:cNvSpPr/>
          <p:nvPr/>
        </p:nvSpPr>
        <p:spPr>
          <a:xfrm>
            <a:off x="10236000" y="3519000"/>
            <a:ext cx="1260000" cy="1260000"/>
          </a:xfrm>
          <a:prstGeom prst="blockArc">
            <a:avLst>
              <a:gd name="adj1" fmla="val 2888354"/>
              <a:gd name="adj2" fmla="val 16195566"/>
              <a:gd name="adj3" fmla="val 766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E4CB4C0B-D827-4494-A60C-E373E8B0CFC0}"/>
              </a:ext>
            </a:extLst>
          </p:cNvPr>
          <p:cNvSpPr txBox="1"/>
          <p:nvPr/>
        </p:nvSpPr>
        <p:spPr>
          <a:xfrm>
            <a:off x="10506000" y="3924000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63%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1" name="Полилиния: фигура 40">
            <a:extLst>
              <a:ext uri="{FF2B5EF4-FFF2-40B4-BE49-F238E27FC236}">
                <a16:creationId xmlns:a16="http://schemas.microsoft.com/office/drawing/2014/main" xmlns="" id="{CFE0DDCE-1107-4332-96BD-95C4939B9BB4}"/>
              </a:ext>
            </a:extLst>
          </p:cNvPr>
          <p:cNvSpPr/>
          <p:nvPr/>
        </p:nvSpPr>
        <p:spPr>
          <a:xfrm>
            <a:off x="8301000" y="3519000"/>
            <a:ext cx="1260000" cy="1260000"/>
          </a:xfrm>
          <a:custGeom>
            <a:avLst/>
            <a:gdLst>
              <a:gd name="connsiteX0" fmla="*/ 630000 w 1260000"/>
              <a:gd name="connsiteY0" fmla="*/ 95508 h 1260000"/>
              <a:gd name="connsiteX1" fmla="*/ 90000 w 1260000"/>
              <a:gd name="connsiteY1" fmla="*/ 632754 h 1260000"/>
              <a:gd name="connsiteX2" fmla="*/ 630000 w 1260000"/>
              <a:gd name="connsiteY2" fmla="*/ 1170000 h 1260000"/>
              <a:gd name="connsiteX3" fmla="*/ 1170000 w 1260000"/>
              <a:gd name="connsiteY3" fmla="*/ 632754 h 1260000"/>
              <a:gd name="connsiteX4" fmla="*/ 630000 w 1260000"/>
              <a:gd name="connsiteY4" fmla="*/ 95508 h 1260000"/>
              <a:gd name="connsiteX5" fmla="*/ 630000 w 1260000"/>
              <a:gd name="connsiteY5" fmla="*/ 0 h 1260000"/>
              <a:gd name="connsiteX6" fmla="*/ 1260000 w 1260000"/>
              <a:gd name="connsiteY6" fmla="*/ 630000 h 1260000"/>
              <a:gd name="connsiteX7" fmla="*/ 630000 w 1260000"/>
              <a:gd name="connsiteY7" fmla="*/ 1260000 h 1260000"/>
              <a:gd name="connsiteX8" fmla="*/ 0 w 1260000"/>
              <a:gd name="connsiteY8" fmla="*/ 630000 h 1260000"/>
              <a:gd name="connsiteX9" fmla="*/ 630000 w 1260000"/>
              <a:gd name="connsiteY9" fmla="*/ 0 h 12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0000" h="1260000">
                <a:moveTo>
                  <a:pt x="630000" y="95508"/>
                </a:moveTo>
                <a:cubicBezTo>
                  <a:pt x="331766" y="95508"/>
                  <a:pt x="90000" y="336041"/>
                  <a:pt x="90000" y="632754"/>
                </a:cubicBezTo>
                <a:cubicBezTo>
                  <a:pt x="90000" y="929467"/>
                  <a:pt x="331766" y="1170000"/>
                  <a:pt x="630000" y="1170000"/>
                </a:cubicBezTo>
                <a:cubicBezTo>
                  <a:pt x="928234" y="1170000"/>
                  <a:pt x="1170000" y="929467"/>
                  <a:pt x="1170000" y="632754"/>
                </a:cubicBezTo>
                <a:cubicBezTo>
                  <a:pt x="1170000" y="336041"/>
                  <a:pt x="928234" y="95508"/>
                  <a:pt x="630000" y="95508"/>
                </a:cubicBezTo>
                <a:close/>
                <a:moveTo>
                  <a:pt x="630000" y="0"/>
                </a:moveTo>
                <a:cubicBezTo>
                  <a:pt x="977939" y="0"/>
                  <a:pt x="1260000" y="282061"/>
                  <a:pt x="1260000" y="630000"/>
                </a:cubicBezTo>
                <a:cubicBezTo>
                  <a:pt x="1260000" y="977939"/>
                  <a:pt x="977939" y="1260000"/>
                  <a:pt x="630000" y="1260000"/>
                </a:cubicBezTo>
                <a:cubicBezTo>
                  <a:pt x="282061" y="1260000"/>
                  <a:pt x="0" y="977939"/>
                  <a:pt x="0" y="630000"/>
                </a:cubicBezTo>
                <a:cubicBezTo>
                  <a:pt x="0" y="282061"/>
                  <a:pt x="282061" y="0"/>
                  <a:pt x="6300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42" name="Арка 41">
            <a:extLst>
              <a:ext uri="{FF2B5EF4-FFF2-40B4-BE49-F238E27FC236}">
                <a16:creationId xmlns:a16="http://schemas.microsoft.com/office/drawing/2014/main" xmlns="" id="{D6357ECC-7971-403C-8AD4-7822D45A2928}"/>
              </a:ext>
            </a:extLst>
          </p:cNvPr>
          <p:cNvSpPr/>
          <p:nvPr/>
        </p:nvSpPr>
        <p:spPr>
          <a:xfrm>
            <a:off x="8301000" y="3519000"/>
            <a:ext cx="1260000" cy="1260000"/>
          </a:xfrm>
          <a:prstGeom prst="blockArc">
            <a:avLst>
              <a:gd name="adj1" fmla="val 2474454"/>
              <a:gd name="adj2" fmla="val 16195566"/>
              <a:gd name="adj3" fmla="val 766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697FAFA-A0A2-41F2-A693-4D3D0F60A97B}"/>
              </a:ext>
            </a:extLst>
          </p:cNvPr>
          <p:cNvSpPr txBox="1"/>
          <p:nvPr/>
        </p:nvSpPr>
        <p:spPr>
          <a:xfrm>
            <a:off x="8526000" y="3879000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63%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0762BB28-54F8-4999-A207-DCC58B5E2BB1}"/>
              </a:ext>
            </a:extLst>
          </p:cNvPr>
          <p:cNvSpPr txBox="1"/>
          <p:nvPr/>
        </p:nvSpPr>
        <p:spPr>
          <a:xfrm>
            <a:off x="3306000" y="4824000"/>
            <a:ext cx="21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2018-2019 </a:t>
            </a:r>
            <a:r>
              <a:rPr lang="ru-RU" sz="2000" b="1" dirty="0" err="1" smtClean="0">
                <a:solidFill>
                  <a:schemeClr val="bg1"/>
                </a:solidFill>
              </a:rPr>
              <a:t>уч.год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C2B33B28-9B08-459B-BD7F-A32941544861}"/>
              </a:ext>
            </a:extLst>
          </p:cNvPr>
          <p:cNvSpPr txBox="1"/>
          <p:nvPr/>
        </p:nvSpPr>
        <p:spPr>
          <a:xfrm>
            <a:off x="5421000" y="4824000"/>
            <a:ext cx="229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2019-2020уч.год 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E6B7AFE9-0AB5-452F-9597-63D5DCBF5821}"/>
              </a:ext>
            </a:extLst>
          </p:cNvPr>
          <p:cNvSpPr txBox="1"/>
          <p:nvPr/>
        </p:nvSpPr>
        <p:spPr>
          <a:xfrm>
            <a:off x="7716000" y="4779000"/>
            <a:ext cx="21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2020-2021 </a:t>
            </a:r>
            <a:r>
              <a:rPr lang="ru-RU" sz="2000" b="1" dirty="0" err="1" smtClean="0">
                <a:solidFill>
                  <a:schemeClr val="bg1"/>
                </a:solidFill>
              </a:rPr>
              <a:t>уч.год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8495C8E9-3E06-4478-BE99-349E7C77404A}"/>
              </a:ext>
            </a:extLst>
          </p:cNvPr>
          <p:cNvSpPr txBox="1"/>
          <p:nvPr/>
        </p:nvSpPr>
        <p:spPr>
          <a:xfrm>
            <a:off x="9831000" y="4779000"/>
            <a:ext cx="21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2021-2022 </a:t>
            </a:r>
            <a:r>
              <a:rPr lang="ru-RU" sz="2000" b="1" dirty="0" err="1" smtClean="0">
                <a:solidFill>
                  <a:schemeClr val="bg1"/>
                </a:solidFill>
              </a:rPr>
              <a:t>уч.год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2" name="Полилиния: фигура 28">
            <a:extLst>
              <a:ext uri="{FF2B5EF4-FFF2-40B4-BE49-F238E27FC236}">
                <a16:creationId xmlns:a16="http://schemas.microsoft.com/office/drawing/2014/main" xmlns="" id="{85DB73DF-197E-409A-942E-D046F584FB63}"/>
              </a:ext>
            </a:extLst>
          </p:cNvPr>
          <p:cNvSpPr/>
          <p:nvPr/>
        </p:nvSpPr>
        <p:spPr>
          <a:xfrm>
            <a:off x="1371000" y="3564000"/>
            <a:ext cx="1260000" cy="1260000"/>
          </a:xfrm>
          <a:custGeom>
            <a:avLst/>
            <a:gdLst>
              <a:gd name="connsiteX0" fmla="*/ 630000 w 1260000"/>
              <a:gd name="connsiteY0" fmla="*/ 95508 h 1260000"/>
              <a:gd name="connsiteX1" fmla="*/ 90000 w 1260000"/>
              <a:gd name="connsiteY1" fmla="*/ 632754 h 1260000"/>
              <a:gd name="connsiteX2" fmla="*/ 630000 w 1260000"/>
              <a:gd name="connsiteY2" fmla="*/ 1170000 h 1260000"/>
              <a:gd name="connsiteX3" fmla="*/ 1170000 w 1260000"/>
              <a:gd name="connsiteY3" fmla="*/ 632754 h 1260000"/>
              <a:gd name="connsiteX4" fmla="*/ 630000 w 1260000"/>
              <a:gd name="connsiteY4" fmla="*/ 95508 h 1260000"/>
              <a:gd name="connsiteX5" fmla="*/ 630000 w 1260000"/>
              <a:gd name="connsiteY5" fmla="*/ 0 h 1260000"/>
              <a:gd name="connsiteX6" fmla="*/ 1260000 w 1260000"/>
              <a:gd name="connsiteY6" fmla="*/ 630000 h 1260000"/>
              <a:gd name="connsiteX7" fmla="*/ 630000 w 1260000"/>
              <a:gd name="connsiteY7" fmla="*/ 1260000 h 1260000"/>
              <a:gd name="connsiteX8" fmla="*/ 0 w 1260000"/>
              <a:gd name="connsiteY8" fmla="*/ 630000 h 1260000"/>
              <a:gd name="connsiteX9" fmla="*/ 630000 w 1260000"/>
              <a:gd name="connsiteY9" fmla="*/ 0 h 12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0000" h="1260000">
                <a:moveTo>
                  <a:pt x="630000" y="95508"/>
                </a:moveTo>
                <a:cubicBezTo>
                  <a:pt x="331766" y="95508"/>
                  <a:pt x="90000" y="336041"/>
                  <a:pt x="90000" y="632754"/>
                </a:cubicBezTo>
                <a:cubicBezTo>
                  <a:pt x="90000" y="929467"/>
                  <a:pt x="331766" y="1170000"/>
                  <a:pt x="630000" y="1170000"/>
                </a:cubicBezTo>
                <a:cubicBezTo>
                  <a:pt x="928234" y="1170000"/>
                  <a:pt x="1170000" y="929467"/>
                  <a:pt x="1170000" y="632754"/>
                </a:cubicBezTo>
                <a:cubicBezTo>
                  <a:pt x="1170000" y="336041"/>
                  <a:pt x="928234" y="95508"/>
                  <a:pt x="630000" y="95508"/>
                </a:cubicBezTo>
                <a:close/>
                <a:moveTo>
                  <a:pt x="630000" y="0"/>
                </a:moveTo>
                <a:cubicBezTo>
                  <a:pt x="977939" y="0"/>
                  <a:pt x="1260000" y="282061"/>
                  <a:pt x="1260000" y="630000"/>
                </a:cubicBezTo>
                <a:cubicBezTo>
                  <a:pt x="1260000" y="977939"/>
                  <a:pt x="977939" y="1260000"/>
                  <a:pt x="630000" y="1260000"/>
                </a:cubicBezTo>
                <a:cubicBezTo>
                  <a:pt x="282061" y="1260000"/>
                  <a:pt x="0" y="977939"/>
                  <a:pt x="0" y="630000"/>
                </a:cubicBezTo>
                <a:cubicBezTo>
                  <a:pt x="0" y="282061"/>
                  <a:pt x="282061" y="0"/>
                  <a:pt x="6300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1" name="Арка 20">
            <a:extLst>
              <a:ext uri="{FF2B5EF4-FFF2-40B4-BE49-F238E27FC236}">
                <a16:creationId xmlns:a16="http://schemas.microsoft.com/office/drawing/2014/main" xmlns="" id="{5CF88ED5-402D-4289-A511-1B9252DAC030}"/>
              </a:ext>
            </a:extLst>
          </p:cNvPr>
          <p:cNvSpPr/>
          <p:nvPr/>
        </p:nvSpPr>
        <p:spPr>
          <a:xfrm>
            <a:off x="1326000" y="3564000"/>
            <a:ext cx="1260000" cy="1260000"/>
          </a:xfrm>
          <a:prstGeom prst="blockArc">
            <a:avLst>
              <a:gd name="adj1" fmla="val 4110483"/>
              <a:gd name="adj2" fmla="val 16195566"/>
              <a:gd name="adj3" fmla="val 766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762BB28-54F8-4999-A207-DCC58B5E2BB1}"/>
              </a:ext>
            </a:extLst>
          </p:cNvPr>
          <p:cNvSpPr txBox="1"/>
          <p:nvPr/>
        </p:nvSpPr>
        <p:spPr>
          <a:xfrm>
            <a:off x="921000" y="4869000"/>
            <a:ext cx="21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2017-2018 </a:t>
            </a:r>
            <a:r>
              <a:rPr lang="ru-RU" sz="2000" b="1" dirty="0" err="1" smtClean="0">
                <a:solidFill>
                  <a:schemeClr val="bg1"/>
                </a:solidFill>
              </a:rPr>
              <a:t>уч.год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A235500-900F-48C9-BAEF-809E9B7BD3BF}"/>
              </a:ext>
            </a:extLst>
          </p:cNvPr>
          <p:cNvSpPr txBox="1"/>
          <p:nvPr/>
        </p:nvSpPr>
        <p:spPr>
          <a:xfrm>
            <a:off x="1641000" y="3969000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59%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66000" y="1854000"/>
            <a:ext cx="765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ОГСЭ.03 Иностранный язык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0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D65700DF-C020-4475-A195-AAB8F5D3EBCD}"/>
              </a:ext>
            </a:extLst>
          </p:cNvPr>
          <p:cNvSpPr/>
          <p:nvPr/>
        </p:nvSpPr>
        <p:spPr>
          <a:xfrm>
            <a:off x="-14400" y="-19800"/>
            <a:ext cx="1461000" cy="6877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Заголовок 51">
            <a:extLst>
              <a:ext uri="{FF2B5EF4-FFF2-40B4-BE49-F238E27FC236}">
                <a16:creationId xmlns:a16="http://schemas.microsoft.com/office/drawing/2014/main" xmlns="" id="{862AE188-DBE6-43ED-9B17-6C4457E06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1000" y="83779"/>
            <a:ext cx="9569903" cy="114151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4 Выявление развития у обучающихся способностей к научной (интеллектуальной), творческой,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физкультурно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–спортивной деятельности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5" name="Picture 5" descr="C:\Users\danilovaea\Desktop\грамоты для портфолио\Грамоты Данилова ЕА\сфлешки\Алые паруса\Сятрайкин Валерий Алексеевич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6000" y="2559712"/>
            <a:ext cx="2982436" cy="4298288"/>
          </a:xfrm>
          <a:prstGeom prst="rect">
            <a:avLst/>
          </a:prstGeom>
          <a:noFill/>
        </p:spPr>
      </p:pic>
      <p:pic>
        <p:nvPicPr>
          <p:cNvPr id="30722" name="Picture 2" descr="C:\Users\danilovaea\Desktop\грамоты для портфолио\Грамоты Данилова ЕА\сфлешки\Алые паруса\Данилова Марина Денисов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1000" y="1989000"/>
            <a:ext cx="3004840" cy="4330575"/>
          </a:xfrm>
          <a:prstGeom prst="rect">
            <a:avLst/>
          </a:prstGeom>
          <a:noFill/>
        </p:spPr>
      </p:pic>
      <p:pic>
        <p:nvPicPr>
          <p:cNvPr id="30723" name="Picture 3" descr="C:\Users\danilovaea\Desktop\грамоты для портфолио\Грамоты Данилова ЕА\сфлешки\Алые паруса\Деркач Владислав Александрович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36000" y="1449000"/>
            <a:ext cx="2969999" cy="4280363"/>
          </a:xfrm>
          <a:prstGeom prst="rect">
            <a:avLst/>
          </a:prstGeom>
          <a:noFill/>
        </p:spPr>
      </p:pic>
      <p:pic>
        <p:nvPicPr>
          <p:cNvPr id="30724" name="Picture 4" descr="C:\Users\danilovaea\Desktop\грамоты для портфолио\Грамоты Данилова ЕА\сфлешки\Алые паруса\Сычев Никита Иванович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8169" y="909000"/>
            <a:ext cx="2903831" cy="418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371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D65700DF-C020-4475-A195-AAB8F5D3EBCD}"/>
              </a:ext>
            </a:extLst>
          </p:cNvPr>
          <p:cNvSpPr/>
          <p:nvPr/>
        </p:nvSpPr>
        <p:spPr>
          <a:xfrm>
            <a:off x="-14400" y="-19800"/>
            <a:ext cx="1461000" cy="6877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Заголовок 51">
            <a:extLst>
              <a:ext uri="{FF2B5EF4-FFF2-40B4-BE49-F238E27FC236}">
                <a16:creationId xmlns:a16="http://schemas.microsoft.com/office/drawing/2014/main" xmlns="" id="{862AE188-DBE6-43ED-9B17-6C4457E06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1000" y="83779"/>
            <a:ext cx="9569903" cy="114151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4 Выявление развития у обучающихся способностей к научной (интеллектуальной), творческой,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физкультурно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–спортивной деятельности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 descr="C:\Users\danilovaea\Desktop\грамоты для портфолио\Грамоты Данилова ЕА\сфлешки\дипломы\2450 Данилова Марина Денисовн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1000" y="954000"/>
            <a:ext cx="4283285" cy="3150000"/>
          </a:xfrm>
          <a:prstGeom prst="rect">
            <a:avLst/>
          </a:prstGeom>
          <a:noFill/>
        </p:spPr>
      </p:pic>
      <p:pic>
        <p:nvPicPr>
          <p:cNvPr id="32771" name="Picture 3" descr="C:\Users\danilovaea\Desktop\грамоты для портфолио\Грамоты Данилова ЕА\сфлешки\дипломы\2451 Ряскина Наталья Андреевн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6000" y="3865519"/>
            <a:ext cx="4069096" cy="2992481"/>
          </a:xfrm>
          <a:prstGeom prst="rect">
            <a:avLst/>
          </a:prstGeom>
          <a:noFill/>
        </p:spPr>
      </p:pic>
      <p:pic>
        <p:nvPicPr>
          <p:cNvPr id="32772" name="Picture 4" descr="C:\Users\danilovaea\Desktop\грамоты для портфолио\Грамоты Данилова ЕА\сфлешки\дипломы\2464 Коновалова Софья Алексеевн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37043" y="1044000"/>
            <a:ext cx="3854957" cy="2835000"/>
          </a:xfrm>
          <a:prstGeom prst="rect">
            <a:avLst/>
          </a:prstGeom>
          <a:noFill/>
        </p:spPr>
      </p:pic>
      <p:pic>
        <p:nvPicPr>
          <p:cNvPr id="32773" name="Picture 5" descr="C:\Users\danilovaea\Desktop\грамоты для портфолио\Грамоты Данилова ЕА\сфлешки\дипломы\2469 Сандер Рената Анатольевн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26000" y="3888000"/>
            <a:ext cx="4038526" cy="297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371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D65700DF-C020-4475-A195-AAB8F5D3EBCD}"/>
              </a:ext>
            </a:extLst>
          </p:cNvPr>
          <p:cNvSpPr/>
          <p:nvPr/>
        </p:nvSpPr>
        <p:spPr>
          <a:xfrm>
            <a:off x="-14400" y="-19800"/>
            <a:ext cx="1461000" cy="6877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Заголовок 51">
            <a:extLst>
              <a:ext uri="{FF2B5EF4-FFF2-40B4-BE49-F238E27FC236}">
                <a16:creationId xmlns:a16="http://schemas.microsoft.com/office/drawing/2014/main" xmlns="" id="{862AE188-DBE6-43ED-9B17-6C4457E06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1000" y="83779"/>
            <a:ext cx="9569903" cy="114151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4 Выявление развития у обучающихся способностей к научной (интеллектуальной), творческой,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физкультурно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–спортивной деятельности</a:t>
            </a:r>
            <a:endParaRPr lang="ru-RU" sz="1800" dirty="0" smtClean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l="12713" t="4826" r="9050" b="6929"/>
          <a:stretch>
            <a:fillRect/>
          </a:stretch>
        </p:blipFill>
        <p:spPr bwMode="auto">
          <a:xfrm>
            <a:off x="1686000" y="1269000"/>
            <a:ext cx="3256875" cy="5211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 l="11538" t="3697" r="6410"/>
          <a:stretch>
            <a:fillRect/>
          </a:stretch>
        </p:blipFill>
        <p:spPr bwMode="auto">
          <a:xfrm>
            <a:off x="8616000" y="1224000"/>
            <a:ext cx="3196423" cy="520325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print"/>
          <a:srcRect l="12474" t="5450" r="8847" b="3257"/>
          <a:stretch>
            <a:fillRect/>
          </a:stretch>
        </p:blipFill>
        <p:spPr bwMode="auto">
          <a:xfrm>
            <a:off x="5151000" y="1773000"/>
            <a:ext cx="3111717" cy="5085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6371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D65700DF-C020-4475-A195-AAB8F5D3EBCD}"/>
              </a:ext>
            </a:extLst>
          </p:cNvPr>
          <p:cNvSpPr/>
          <p:nvPr/>
        </p:nvSpPr>
        <p:spPr>
          <a:xfrm>
            <a:off x="-14400" y="-19800"/>
            <a:ext cx="1461000" cy="6877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Заголовок 51">
            <a:extLst>
              <a:ext uri="{FF2B5EF4-FFF2-40B4-BE49-F238E27FC236}">
                <a16:creationId xmlns:a16="http://schemas.microsoft.com/office/drawing/2014/main" xmlns="" id="{862AE188-DBE6-43ED-9B17-6C4457E06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1000" y="83779"/>
            <a:ext cx="9569903" cy="114151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4 Выявление развития у обучающихся способностей к научной (интеллектуальной), творческой,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физкультурно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–спортивной деятельности</a:t>
            </a:r>
            <a:endParaRPr lang="ru-RU" sz="1800" dirty="0" smtClean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5842" name="Picture 2" descr="C:\Users\danilovaea\Desktop\грамоты для портфолио\Грамоты Данилова ЕА\сфлешки\Олимпиада по страноведению\Данилова Мари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269000"/>
            <a:ext cx="2760542" cy="3870000"/>
          </a:xfrm>
          <a:prstGeom prst="rect">
            <a:avLst/>
          </a:prstGeom>
          <a:noFill/>
        </p:spPr>
      </p:pic>
      <p:pic>
        <p:nvPicPr>
          <p:cNvPr id="35845" name="Picture 5" descr="3B54F1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1000" y="1224000"/>
            <a:ext cx="3015000" cy="414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6" descr="C:\Users\danilovaea\Desktop\грамоты для портфолио\Грамоты Данилова ЕА\сфлешки\сертификаты 2020 иняз\Сятрайкин Валерий Алексеевич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06000" y="1179000"/>
            <a:ext cx="2934547" cy="4113938"/>
          </a:xfrm>
          <a:prstGeom prst="rect">
            <a:avLst/>
          </a:prstGeom>
          <a:noFill/>
        </p:spPr>
      </p:pic>
      <p:pic>
        <p:nvPicPr>
          <p:cNvPr id="35847" name="Picture 7" descr="C:\Users\danilovaea\Desktop\грамоты для портфолио\Грамоты Данилова ЕА\сфлешки\сертификаты 2020 иняз\Шикин Илья Александрович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01000" y="3419063"/>
            <a:ext cx="2453057" cy="3438937"/>
          </a:xfrm>
          <a:prstGeom prst="rect">
            <a:avLst/>
          </a:prstGeom>
          <a:noFill/>
        </p:spPr>
      </p:pic>
      <p:pic>
        <p:nvPicPr>
          <p:cNvPr id="35844" name="Picture 4" descr="C:\Users\danilovaea\Desktop\грамоты для портфолио\Грамоты Данилова ЕА\сфлешки\Олимпиада по страноведению\Сычев Никит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16000" y="3249000"/>
            <a:ext cx="2574366" cy="3609000"/>
          </a:xfrm>
          <a:prstGeom prst="rect">
            <a:avLst/>
          </a:prstGeom>
          <a:noFill/>
        </p:spPr>
      </p:pic>
      <p:pic>
        <p:nvPicPr>
          <p:cNvPr id="35843" name="Picture 3" descr="C:\Users\danilovaea\Desktop\грамоты для портфолио\Грамоты Данилова ЕА\сфлешки\Олимпиада по страноведению\Деркач Владислав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76000" y="3159000"/>
            <a:ext cx="2638564" cy="369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371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000" y="594000"/>
            <a:ext cx="3933840" cy="5544000"/>
          </a:xfrm>
          <a:prstGeom prst="rect">
            <a:avLst/>
          </a:prstGeom>
          <a:noFill/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4429" y="639000"/>
            <a:ext cx="3877571" cy="5484888"/>
          </a:xfrm>
          <a:prstGeom prst="rect">
            <a:avLst/>
          </a:prstGeom>
          <a:noFill/>
        </p:spPr>
      </p:pic>
      <p:pic>
        <p:nvPicPr>
          <p:cNvPr id="37892" name="Picture 4" descr="C:\Users\danilovaea\Desktop\грамоты для портфолио\Грамоты Данилова ЕА\сфлешки\diplo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06000" y="864000"/>
            <a:ext cx="3985002" cy="563685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41000" cy="3655598"/>
          </a:xfrm>
          <a:prstGeom prst="rect">
            <a:avLst/>
          </a:prstGeom>
          <a:noFill/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1920" y="0"/>
            <a:ext cx="5270080" cy="3699000"/>
          </a:xfrm>
          <a:prstGeom prst="rect">
            <a:avLst/>
          </a:prstGeom>
          <a:noFill/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6000" y="1349040"/>
            <a:ext cx="3948509" cy="550896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8865" y="1"/>
            <a:ext cx="4283135" cy="6084000"/>
          </a:xfrm>
          <a:prstGeom prst="rect">
            <a:avLst/>
          </a:prstGeom>
          <a:noFill/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4230998" cy="5949000"/>
          </a:xfrm>
          <a:prstGeom prst="rect">
            <a:avLst/>
          </a:prstGeom>
          <a:noFill/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 cstate="print"/>
          <a:srcRect l="4609" t="4552" r="4138" b="2979"/>
          <a:stretch>
            <a:fillRect/>
          </a:stretch>
        </p:blipFill>
        <p:spPr bwMode="auto">
          <a:xfrm>
            <a:off x="3981000" y="999000"/>
            <a:ext cx="4079051" cy="5859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D65700DF-C020-4475-A195-AAB8F5D3EBCD}"/>
              </a:ext>
            </a:extLst>
          </p:cNvPr>
          <p:cNvSpPr/>
          <p:nvPr/>
        </p:nvSpPr>
        <p:spPr>
          <a:xfrm>
            <a:off x="-14400" y="-19800"/>
            <a:ext cx="1461000" cy="6877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Заголовок 51">
            <a:extLst>
              <a:ext uri="{FF2B5EF4-FFF2-40B4-BE49-F238E27FC236}">
                <a16:creationId xmlns:a16="http://schemas.microsoft.com/office/drawing/2014/main" xmlns="" id="{862AE188-DBE6-43ED-9B17-6C4457E06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1000" y="83779"/>
            <a:ext cx="9569903" cy="114151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4 Выявление развития у обучающихся способностей к научной (интеллектуальной), творческой,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физкультурно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–спортивной деятельности</a:t>
            </a:r>
            <a:endParaRPr lang="ru-RU" sz="1800" dirty="0" smtClean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Рисунок 10" descr="Сертификат_шики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11000" y="1224000"/>
            <a:ext cx="2646841" cy="3744000"/>
          </a:xfrm>
          <a:prstGeom prst="rect">
            <a:avLst/>
          </a:prstGeom>
        </p:spPr>
      </p:pic>
      <p:pic>
        <p:nvPicPr>
          <p:cNvPr id="12" name="Рисунок 11" descr="Пахоменко Владислав Алекч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86000" y="1269000"/>
            <a:ext cx="2647008" cy="3744000"/>
          </a:xfrm>
          <a:prstGeom prst="rect">
            <a:avLst/>
          </a:prstGeom>
        </p:spPr>
      </p:pic>
      <p:pic>
        <p:nvPicPr>
          <p:cNvPr id="29698" name="Picture 2" descr="C:\Users\danilovaea\Desktop\грамоты для портфолио\Будяцкий Данилова 22.12.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6000" y="1179000"/>
            <a:ext cx="3911701" cy="2769700"/>
          </a:xfrm>
          <a:prstGeom prst="rect">
            <a:avLst/>
          </a:prstGeom>
          <a:noFill/>
        </p:spPr>
      </p:pic>
      <p:pic>
        <p:nvPicPr>
          <p:cNvPr id="13" name="Рисунок 12" descr="Пахоменко Владислав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66000" y="3609000"/>
            <a:ext cx="4335562" cy="306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71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8E99B067-EB62-402E-805F-0F0DF821BA19}"/>
              </a:ext>
            </a:extLst>
          </p:cNvPr>
          <p:cNvSpPr/>
          <p:nvPr/>
        </p:nvSpPr>
        <p:spPr>
          <a:xfrm>
            <a:off x="1821000" y="279000"/>
            <a:ext cx="10080486" cy="621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Заголовок 23">
            <a:extLst>
              <a:ext uri="{FF2B5EF4-FFF2-40B4-BE49-F238E27FC236}">
                <a16:creationId xmlns:a16="http://schemas.microsoft.com/office/drawing/2014/main" xmlns="" id="{10315E8C-F410-4B7D-9A8E-D2CECB509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1000" y="504000"/>
            <a:ext cx="9178697" cy="126000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r>
              <a:rPr lang="ru-RU" sz="6000" b="1" dirty="0" smtClean="0">
                <a:solidFill>
                  <a:schemeClr val="bg1"/>
                </a:solidFill>
              </a:rPr>
              <a:t> </a:t>
            </a:r>
            <a:endParaRPr lang="ru-RU" sz="6600" b="1" dirty="0">
              <a:solidFill>
                <a:schemeClr val="bg1"/>
              </a:solidFill>
            </a:endParaRP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xmlns="" id="{297F0EBA-D1C1-470D-8EFC-89954E1950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01000" y="1764000"/>
            <a:ext cx="9495000" cy="4545000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smtClean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1 Общие сведения о преподавателе</a:t>
            </a:r>
          </a:p>
          <a:p>
            <a:r>
              <a:rPr lang="ru-RU" b="1" dirty="0" smtClean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2 Достижение обучающимися положительной динамики результатов освоения образовательных программ по итогам мониторингов, проводимых образовательной организацией</a:t>
            </a:r>
          </a:p>
          <a:p>
            <a:r>
              <a:rPr lang="ru-RU" b="1" dirty="0" smtClean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3 Достижения обучающимися  положительных результатов освоения  образовательных программ по итогам мониторинга системы образования</a:t>
            </a:r>
          </a:p>
          <a:p>
            <a:r>
              <a:rPr lang="ru-RU" b="1" dirty="0" smtClean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4 Выявление и развитие способностей обучающихся к научной (интеллектуальной), творческой, физкультурно-спортивной деятельности, а также их участия в олимпиадах, конкурсах, фестивалях, соревнованиях</a:t>
            </a:r>
          </a:p>
          <a:p>
            <a:r>
              <a:rPr lang="ru-RU" b="1" dirty="0" smtClean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5 Личный вклад в повышение качества образования, совершенствование методов обучения и воспитания и продуктивного использования новых образовательных технологий, транслирование в педагогических коллективах опыта практических результатов своей профессиональной деятельности, в том числе экспериментальной и инновационной</a:t>
            </a:r>
          </a:p>
          <a:p>
            <a:r>
              <a:rPr lang="ru-RU" b="1" dirty="0" smtClean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sz="2900" b="1" dirty="0" smtClean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Активное участие в работе методических объединений педагогических работников организаций, в разработке программно-методического сопровождения образовательного процесса, профессиональных конкурсах</a:t>
            </a:r>
          </a:p>
          <a:p>
            <a:endParaRPr lang="ru-RU" b="1" dirty="0" smtClean="0">
              <a:solidFill>
                <a:schemeClr val="bg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000" y="99000"/>
            <a:ext cx="900000" cy="1228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547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D65700DF-C020-4475-A195-AAB8F5D3EBCD}"/>
              </a:ext>
            </a:extLst>
          </p:cNvPr>
          <p:cNvSpPr/>
          <p:nvPr/>
        </p:nvSpPr>
        <p:spPr>
          <a:xfrm>
            <a:off x="-14400" y="-19800"/>
            <a:ext cx="1461000" cy="6877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9AD2CE76-E3DB-4BFE-9962-A0D60434F46C}"/>
              </a:ext>
            </a:extLst>
          </p:cNvPr>
          <p:cNvSpPr/>
          <p:nvPr/>
        </p:nvSpPr>
        <p:spPr>
          <a:xfrm>
            <a:off x="6771000" y="2349000"/>
            <a:ext cx="468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Работа в системе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Moodl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дистанционной основе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D9D19921-8937-49B1-A24A-B1A8A6BEBE81}"/>
              </a:ext>
            </a:extLst>
          </p:cNvPr>
          <p:cNvSpPr/>
          <p:nvPr/>
        </p:nvSpPr>
        <p:spPr>
          <a:xfrm>
            <a:off x="7401000" y="5094000"/>
            <a:ext cx="44723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Руководство проектно-учебной деятельностью студентов. Защита проектов оценивается на «хорошо» и «отлично»</a:t>
            </a:r>
          </a:p>
        </p:txBody>
      </p:sp>
      <p:sp>
        <p:nvSpPr>
          <p:cNvPr id="52" name="Заголовок 51">
            <a:extLst>
              <a:ext uri="{FF2B5EF4-FFF2-40B4-BE49-F238E27FC236}">
                <a16:creationId xmlns:a16="http://schemas.microsoft.com/office/drawing/2014/main" xmlns="" id="{862AE188-DBE6-43ED-9B17-6C4457E06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1000" y="83778"/>
            <a:ext cx="9569903" cy="1770221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5 Личный вклад в повышение качества образования, совершенствование методов обучения и воспитания и продуктивного использования новых образовательных технологий, транслирование в педагогических коллективах опыта практических результатов своей профессиональной деятельности, в том числе экспериментальной и инновационной</a:t>
            </a:r>
            <a:endParaRPr lang="ru-RU" sz="1800" dirty="0" smtClean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l="2095" t="8605" b="9646"/>
          <a:stretch>
            <a:fillRect/>
          </a:stretch>
        </p:blipFill>
        <p:spPr bwMode="auto">
          <a:xfrm>
            <a:off x="2226000" y="1899000"/>
            <a:ext cx="4205251" cy="256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6000" y="4734000"/>
            <a:ext cx="2455477" cy="197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6000" y="4734000"/>
            <a:ext cx="2406921" cy="19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6371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D65700DF-C020-4475-A195-AAB8F5D3EBCD}"/>
              </a:ext>
            </a:extLst>
          </p:cNvPr>
          <p:cNvSpPr/>
          <p:nvPr/>
        </p:nvSpPr>
        <p:spPr>
          <a:xfrm>
            <a:off x="-14400" y="-19800"/>
            <a:ext cx="1461000" cy="6877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9AD2CE76-E3DB-4BFE-9962-A0D60434F46C}"/>
              </a:ext>
            </a:extLst>
          </p:cNvPr>
          <p:cNvSpPr/>
          <p:nvPr/>
        </p:nvSpPr>
        <p:spPr>
          <a:xfrm>
            <a:off x="8301000" y="2349000"/>
            <a:ext cx="315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Работа с компьютерной тестирующей программой</a:t>
            </a:r>
          </a:p>
        </p:txBody>
      </p:sp>
      <p:sp>
        <p:nvSpPr>
          <p:cNvPr id="52" name="Заголовок 51">
            <a:extLst>
              <a:ext uri="{FF2B5EF4-FFF2-40B4-BE49-F238E27FC236}">
                <a16:creationId xmlns:a16="http://schemas.microsoft.com/office/drawing/2014/main" xmlns="" id="{862AE188-DBE6-43ED-9B17-6C4457E06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1000" y="83778"/>
            <a:ext cx="9569903" cy="1770221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5 Личный вклад в повышение качества образования, совершенствование методов обучения и воспитания и продуктивного использования новых образовательных технологий, транслирование в педагогических коллективах опыта практических результатов своей профессиональной деятельности, в том числе экспериментальной и инновационной</a:t>
            </a:r>
            <a:endParaRPr lang="ru-RU" sz="1800" dirty="0" smtClean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b="46154"/>
          <a:stretch>
            <a:fillRect/>
          </a:stretch>
        </p:blipFill>
        <p:spPr bwMode="auto">
          <a:xfrm>
            <a:off x="1911000" y="1854000"/>
            <a:ext cx="6257810" cy="189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9AD2CE76-E3DB-4BFE-9962-A0D60434F46C}"/>
              </a:ext>
            </a:extLst>
          </p:cNvPr>
          <p:cNvSpPr/>
          <p:nvPr/>
        </p:nvSpPr>
        <p:spPr>
          <a:xfrm>
            <a:off x="10056000" y="3924000"/>
            <a:ext cx="1935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Разработаны рабочие программы и методическое обеспечение учебного процесса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1000" y="3924000"/>
            <a:ext cx="1973806" cy="273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1000" y="3924000"/>
            <a:ext cx="1980000" cy="2758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26000" y="3879000"/>
            <a:ext cx="2006252" cy="28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06000" y="3834000"/>
            <a:ext cx="2057917" cy="2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6371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D65700DF-C020-4475-A195-AAB8F5D3EBCD}"/>
              </a:ext>
            </a:extLst>
          </p:cNvPr>
          <p:cNvSpPr/>
          <p:nvPr/>
        </p:nvSpPr>
        <p:spPr>
          <a:xfrm>
            <a:off x="-14400" y="-19800"/>
            <a:ext cx="1461000" cy="6877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Заголовок 51">
            <a:extLst>
              <a:ext uri="{FF2B5EF4-FFF2-40B4-BE49-F238E27FC236}">
                <a16:creationId xmlns:a16="http://schemas.microsoft.com/office/drawing/2014/main" xmlns="" id="{862AE188-DBE6-43ED-9B17-6C4457E06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1000" y="83779"/>
            <a:ext cx="9810000" cy="1141516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6 Активное участие в работе методических объединений педагогических работников организаций, в разработке программно-методического сопровождения образовательного процесса, профессиональных конкурсах</a:t>
            </a:r>
          </a:p>
        </p:txBody>
      </p:sp>
      <p:pic>
        <p:nvPicPr>
          <p:cNvPr id="11" name="Рисунок 10" descr="Благодарственное_данилов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56000" y="1584000"/>
            <a:ext cx="3770376" cy="26654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Рисунок 11" descr="429 Данилова Елена Александровн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41000" y="1404000"/>
            <a:ext cx="3465000" cy="2543310"/>
          </a:xfrm>
          <a:prstGeom prst="rect">
            <a:avLst/>
          </a:prstGeom>
        </p:spPr>
      </p:pic>
      <p:pic>
        <p:nvPicPr>
          <p:cNvPr id="31746" name="Picture 2" descr="C:\Users\danilovaea\Desktop\грамоты для портфолио\Грамоты Данилова ЕА\сфлешки\Диплом Эрудит сентябрт 2021\БПТ\Данилов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000" y="2664000"/>
            <a:ext cx="2787069" cy="394181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6371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9865" t="6055" r="7807" b="5328"/>
          <a:stretch>
            <a:fillRect/>
          </a:stretch>
        </p:blipFill>
        <p:spPr bwMode="auto">
          <a:xfrm>
            <a:off x="0" y="0"/>
            <a:ext cx="3555000" cy="540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 l="11278" t="5540" r="8508" b="10010"/>
          <a:stretch>
            <a:fillRect/>
          </a:stretch>
        </p:blipFill>
        <p:spPr bwMode="auto">
          <a:xfrm>
            <a:off x="8556052" y="0"/>
            <a:ext cx="3635948" cy="5364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33795" name="Picture 3" descr="C:\Users\danilovaea\Desktop\грамоты для портфолио\Грамоты Данилова ЕА\сфлешки\Олимпиада по страноведению\Благодарственное письмо Данилова Е.А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1000" y="234000"/>
            <a:ext cx="4601275" cy="645052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000" y="279000"/>
            <a:ext cx="4128045" cy="5771313"/>
          </a:xfrm>
          <a:prstGeom prst="rect">
            <a:avLst/>
          </a:prstGeom>
          <a:noFill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 l="4412" t="3876" r="5132" b="3101"/>
          <a:stretch>
            <a:fillRect/>
          </a:stretch>
        </p:blipFill>
        <p:spPr bwMode="auto">
          <a:xfrm>
            <a:off x="4341000" y="324000"/>
            <a:ext cx="3843750" cy="5625000"/>
          </a:xfrm>
          <a:prstGeom prst="rect">
            <a:avLst/>
          </a:prstGeom>
          <a:noFill/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1000" y="324000"/>
            <a:ext cx="3891000" cy="547852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38914" name="Picture 2" descr="C:\Users\danilovaea\Desktop\грамоты для портфолио\Грамоты Данилова ЕА\сфлешки\Данилова Елена Александров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3666000" cy="5158570"/>
          </a:xfrm>
          <a:prstGeom prst="rect">
            <a:avLst/>
          </a:prstGeom>
          <a:noFill/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59072" y="1"/>
            <a:ext cx="3632928" cy="5184000"/>
          </a:xfrm>
          <a:prstGeom prst="rect">
            <a:avLst/>
          </a:prstGeom>
          <a:noFill/>
        </p:spPr>
      </p:pic>
      <p:pic>
        <p:nvPicPr>
          <p:cNvPr id="30722" name="Picture 2" descr="C:\Users\danilovaea\Desktop\грамоты для портфолио\Данилова 22.12.17.jpg"/>
          <p:cNvPicPr>
            <a:picLocks noChangeAspect="1" noChangeArrowheads="1"/>
          </p:cNvPicPr>
          <p:nvPr/>
        </p:nvPicPr>
        <p:blipFill>
          <a:blip r:embed="rId4" cstate="print"/>
          <a:srcRect l="4708" t="3329" r="3481" b="3770"/>
          <a:stretch>
            <a:fillRect/>
          </a:stretch>
        </p:blipFill>
        <p:spPr bwMode="auto">
          <a:xfrm>
            <a:off x="3531000" y="0"/>
            <a:ext cx="5265000" cy="3790416"/>
          </a:xfrm>
          <a:prstGeom prst="rect">
            <a:avLst/>
          </a:prstGeom>
          <a:noFill/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72091" y="3069000"/>
            <a:ext cx="5309984" cy="3789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630673" cy="396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3" name="Picture 3" descr="E:\сканы документов\сертификат.png"/>
          <p:cNvPicPr>
            <a:picLocks noChangeAspect="1" noChangeArrowheads="1"/>
          </p:cNvPicPr>
          <p:nvPr/>
        </p:nvPicPr>
        <p:blipFill>
          <a:blip r:embed="rId3" cstate="print"/>
          <a:srcRect r="32037" b="29003"/>
          <a:stretch>
            <a:fillRect/>
          </a:stretch>
        </p:blipFill>
        <p:spPr bwMode="auto">
          <a:xfrm rot="5400000">
            <a:off x="6806537" y="-845536"/>
            <a:ext cx="3933927" cy="5625001"/>
          </a:xfrm>
          <a:prstGeom prst="rect">
            <a:avLst/>
          </a:prstGeom>
          <a:noFill/>
        </p:spPr>
      </p:pic>
      <p:pic>
        <p:nvPicPr>
          <p:cNvPr id="30724" name="Picture 4" descr="E:\посмотреть дипломы\дипломы май 2019\Данилова Макаренко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6000" y="1809000"/>
            <a:ext cx="3568198" cy="5049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53478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1000" y="0"/>
            <a:ext cx="6411000" cy="449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01000" y="2952352"/>
            <a:ext cx="5474819" cy="3905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D65700DF-C020-4475-A195-AAB8F5D3EBCD}"/>
              </a:ext>
            </a:extLst>
          </p:cNvPr>
          <p:cNvSpPr/>
          <p:nvPr/>
        </p:nvSpPr>
        <p:spPr>
          <a:xfrm>
            <a:off x="-14400" y="-19800"/>
            <a:ext cx="1461000" cy="6877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Заголовок 51">
            <a:extLst>
              <a:ext uri="{FF2B5EF4-FFF2-40B4-BE49-F238E27FC236}">
                <a16:creationId xmlns:a16="http://schemas.microsoft.com/office/drawing/2014/main" xmlns="" id="{862AE188-DBE6-43ED-9B17-6C4457E06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1000" y="83779"/>
            <a:ext cx="9810000" cy="1141516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Провожу олимпиады для обучающихся по «Английскому языку»</a:t>
            </a:r>
          </a:p>
        </p:txBody>
      </p:sp>
      <p:pic>
        <p:nvPicPr>
          <p:cNvPr id="9" name="Рисунок 8" descr="bR4Esf6JTTg.jpg"/>
          <p:cNvPicPr>
            <a:picLocks noChangeAspect="1"/>
          </p:cNvPicPr>
          <p:nvPr/>
        </p:nvPicPr>
        <p:blipFill>
          <a:blip r:embed="rId2" cstate="print"/>
          <a:srcRect r="8613" b="4412"/>
          <a:stretch>
            <a:fillRect/>
          </a:stretch>
        </p:blipFill>
        <p:spPr>
          <a:xfrm>
            <a:off x="1551000" y="1989000"/>
            <a:ext cx="3671209" cy="2880000"/>
          </a:xfrm>
          <a:prstGeom prst="rect">
            <a:avLst/>
          </a:prstGeom>
        </p:spPr>
      </p:pic>
      <p:pic>
        <p:nvPicPr>
          <p:cNvPr id="10" name="Рисунок 9" descr="S7Qcfc6R2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56000" y="4014000"/>
            <a:ext cx="3567000" cy="2675250"/>
          </a:xfrm>
          <a:prstGeom prst="rect">
            <a:avLst/>
          </a:prstGeom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1000" y="1854000"/>
            <a:ext cx="2116328" cy="296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46000" y="1224000"/>
            <a:ext cx="2115000" cy="2979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06000" y="819000"/>
            <a:ext cx="2112947" cy="296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6371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D65700DF-C020-4475-A195-AAB8F5D3EBCD}"/>
              </a:ext>
            </a:extLst>
          </p:cNvPr>
          <p:cNvSpPr/>
          <p:nvPr/>
        </p:nvSpPr>
        <p:spPr>
          <a:xfrm>
            <a:off x="-14400" y="-19800"/>
            <a:ext cx="1461000" cy="6877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Заголовок 51">
            <a:extLst>
              <a:ext uri="{FF2B5EF4-FFF2-40B4-BE49-F238E27FC236}">
                <a16:creationId xmlns:a16="http://schemas.microsoft.com/office/drawing/2014/main" xmlns="" id="{862AE188-DBE6-43ED-9B17-6C4457E06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1000" y="83779"/>
            <a:ext cx="9810000" cy="1141516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Изучение английского языка через знакомство с традициями и праздниками. Хэллоуин</a:t>
            </a:r>
          </a:p>
        </p:txBody>
      </p:sp>
      <p:pic>
        <p:nvPicPr>
          <p:cNvPr id="29698" name="Picture 2" descr="C:\Users\danilovaea\Desktop\грамоты для портфолио\RYeEHmloq9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000" y="1224000"/>
            <a:ext cx="6660000" cy="499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371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5C94730-1176-44B3-B7BC-088B524B9082}"/>
              </a:ext>
            </a:extLst>
          </p:cNvPr>
          <p:cNvSpPr/>
          <p:nvPr/>
        </p:nvSpPr>
        <p:spPr>
          <a:xfrm>
            <a:off x="0" y="1494000"/>
            <a:ext cx="12192000" cy="536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0671FF66-9BF3-40F6-9D26-0D73928C35CF}"/>
              </a:ext>
            </a:extLst>
          </p:cNvPr>
          <p:cNvSpPr/>
          <p:nvPr/>
        </p:nvSpPr>
        <p:spPr>
          <a:xfrm>
            <a:off x="516000" y="1629000"/>
            <a:ext cx="9585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2" pitchFamily="18" charset="2"/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Данилова Елена Александровна</a:t>
            </a:r>
          </a:p>
          <a:p>
            <a:pPr>
              <a:buFont typeface="Wingdings 2" pitchFamily="18" charset="2"/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Должность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 – преподаватель</a:t>
            </a:r>
          </a:p>
          <a:p>
            <a:pPr>
              <a:buFont typeface="Wingdings 2" pitchFamily="18" charset="2"/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Общий стаж работы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 – 25 лет</a:t>
            </a:r>
          </a:p>
          <a:p>
            <a:pPr>
              <a:buFont typeface="Wingdings 2" pitchFamily="18" charset="2"/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Стаж в должности преподавателя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 – 20 лет</a:t>
            </a:r>
          </a:p>
          <a:p>
            <a:pPr>
              <a:buFont typeface="Wingdings 2" pitchFamily="18" charset="2"/>
              <a:buNone/>
              <a:tabLst>
                <a:tab pos="452438" algn="l"/>
              </a:tabLst>
            </a:pP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- с 31 августа 2002 г. – в должности преподаватель в Беловском политехническом техникуме</a:t>
            </a:r>
          </a:p>
          <a:p>
            <a:pPr>
              <a:buFont typeface="Wingdings 2" pitchFamily="18" charset="2"/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Преподаваемые дисциплины:</a:t>
            </a:r>
          </a:p>
          <a:p>
            <a:pPr marL="76200" indent="0">
              <a:buNone/>
            </a:pP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ОУД.03 Иностранный язык</a:t>
            </a:r>
          </a:p>
          <a:p>
            <a:pPr marL="76200" indent="0">
              <a:buNone/>
            </a:pP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- ОГСЭ.03 Иностранный язык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ea typeface="Roboto Condensed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xmlns="" id="{1F97A0AA-EFC3-44AE-A04B-47051DE7A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000" y="365125"/>
            <a:ext cx="11340000" cy="1083875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1 Общие сведения о преподавателе</a:t>
            </a:r>
            <a:endParaRPr lang="ru-RU" sz="6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47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000" y="189000"/>
            <a:ext cx="11655000" cy="810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Провожу открытые уроки и мастер-классы</a:t>
            </a:r>
          </a:p>
        </p:txBody>
      </p:sp>
      <p:pic>
        <p:nvPicPr>
          <p:cNvPr id="4" name="Рисунок 3" descr="DSC01811.JPG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/>
          <a:srcRect l="15381" r="15381"/>
          <a:stretch>
            <a:fillRect/>
          </a:stretch>
        </p:blipFill>
        <p:spPr>
          <a:xfrm>
            <a:off x="0" y="1043999"/>
            <a:ext cx="5646000" cy="4575207"/>
          </a:xfrm>
        </p:spPr>
      </p:pic>
      <p:pic>
        <p:nvPicPr>
          <p:cNvPr id="6" name="Рисунок 5" descr="DSC018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98129" y="3159000"/>
            <a:ext cx="6593871" cy="369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DSC04366.JPG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/>
          <a:srcRect l="15381" r="15381"/>
          <a:stretch>
            <a:fillRect/>
          </a:stretch>
        </p:blipFill>
        <p:spPr/>
      </p:pic>
      <p:pic>
        <p:nvPicPr>
          <p:cNvPr id="5" name="Рисунок 4" descr="DSC043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552464" cy="4236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4587.JPG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/>
          <a:srcRect l="3716" r="3716"/>
          <a:stretch>
            <a:fillRect/>
          </a:stretch>
        </p:blipFill>
        <p:spPr>
          <a:xfrm>
            <a:off x="6972000" y="2628000"/>
            <a:ext cx="5220000" cy="4230000"/>
          </a:xfrm>
        </p:spPr>
      </p:pic>
      <p:pic>
        <p:nvPicPr>
          <p:cNvPr id="5" name="Рисунок 4" descr="DSC049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906000" cy="38740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9000"/>
            <a:ext cx="6861000" cy="114151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Участвую в проведении НПК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DSC094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997000"/>
            <a:ext cx="6882651" cy="3861000"/>
          </a:xfrm>
          <a:prstGeom prst="rect">
            <a:avLst/>
          </a:prstGeom>
        </p:spPr>
      </p:pic>
      <p:pic>
        <p:nvPicPr>
          <p:cNvPr id="9" name="Рисунок 8" descr="DSC07437.JPG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/>
          <a:srcRect l="15381" r="15381"/>
          <a:stretch>
            <a:fillRect/>
          </a:stretch>
        </p:blipFill>
        <p:spPr>
          <a:xfrm>
            <a:off x="6456000" y="0"/>
            <a:ext cx="5736000" cy="4648138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000" y="189000"/>
            <a:ext cx="6795000" cy="5895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Имею сертификат подтверждающий профессиональную компетентность, обеспечивающую качество педагогической деятельности. </a:t>
            </a:r>
            <a:b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Регистрационный № 5520 от 21.05.2021г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C:\Users\danilovaea\Desktop\Данилова Е.А\Сертифика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1000" y="0"/>
            <a:ext cx="4873625" cy="707072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88" y="1809000"/>
            <a:ext cx="5934075" cy="274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6000" y="189000"/>
            <a:ext cx="3367800" cy="723875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646000" y="0"/>
            <a:ext cx="6400800" cy="4633913"/>
          </a:xfrm>
          <a:prstGeom prst="rect">
            <a:avLst/>
          </a:prstGeom>
          <a:noFill/>
        </p:spPr>
      </p:pic>
      <p:pic>
        <p:nvPicPr>
          <p:cNvPr id="4" name="Рисунок 5"/>
          <p:cNvPicPr>
            <a:picLocks noChangeAspect="1"/>
          </p:cNvPicPr>
          <p:nvPr/>
        </p:nvPicPr>
        <p:blipFill>
          <a:blip r:embed="rId4" cstate="print"/>
          <a:srcRect r="6931" b="3847"/>
          <a:stretch>
            <a:fillRect/>
          </a:stretch>
        </p:blipFill>
        <p:spPr>
          <a:xfrm rot="5400000">
            <a:off x="3438455" y="11545"/>
            <a:ext cx="4595090" cy="6570000"/>
          </a:xfrm>
          <a:prstGeom prst="rect">
            <a:avLst/>
          </a:prstGeom>
          <a:noFill/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2579905"/>
          <a:ext cx="6051000" cy="42780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Acrobat Document" r:id="rId5" imgW="9483480" imgH="6705000" progId="">
                  <p:embed/>
                </p:oleObj>
              </mc:Choice>
              <mc:Fallback>
                <p:oleObj name="Acrobat Document" r:id="rId5" imgW="9483480" imgH="67050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579905"/>
                        <a:ext cx="6051000" cy="42780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6000" y="189000"/>
            <a:ext cx="5760000" cy="723875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Повысила квалификацию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16000" y="909002"/>
          <a:ext cx="11385000" cy="54899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000"/>
                <a:gridCol w="5177330"/>
                <a:gridCol w="1032670"/>
                <a:gridCol w="855000"/>
              </a:tblGrid>
              <a:tr h="79969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 прохождения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Тема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Кол-во часов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99699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ГБОУ ВПО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ПензГТУ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«Иностранный язык» по программам подготовки специалистов среднего звена»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99699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ГБУ ДПО «КРИРПО» 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«Дистанционные образовательные технологии в профессиональной деятельности преподавателя»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63317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АНО ВО «Университет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Иннополис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«Цифровая грамотность педагога»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827884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АОУ ДПО «Академия реализации государственной политики и профессионального развития работников сферы образования Министерства просвещения РФ»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«Методика преподавания общеобразовательной дисциплины «Иностранный язык» с учетом профессиональной направленности основных образовательных программ СПО» 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99699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ООО «Центр инновационного образования и воспитания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«Основы обеспечения информационной безопасности детей» 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E:\сканы документов\пк.png"/>
          <p:cNvPicPr>
            <a:picLocks noChangeAspect="1" noChangeArrowheads="1"/>
          </p:cNvPicPr>
          <p:nvPr/>
        </p:nvPicPr>
        <p:blipFill>
          <a:blip r:embed="rId2" cstate="print"/>
          <a:srcRect r="5389" b="3543"/>
          <a:stretch>
            <a:fillRect/>
          </a:stretch>
        </p:blipFill>
        <p:spPr bwMode="auto">
          <a:xfrm rot="16200000">
            <a:off x="7037003" y="-851004"/>
            <a:ext cx="4303993" cy="6006000"/>
          </a:xfrm>
          <a:prstGeom prst="rect">
            <a:avLst/>
          </a:prstGeom>
          <a:noFill/>
        </p:spPr>
      </p:pic>
      <p:pic>
        <p:nvPicPr>
          <p:cNvPr id="3" name="Picture 2" descr="C:\Users\danilovaea\Desktop\Данилова Е.А\Удостоверение.pdf.jpg"/>
          <p:cNvPicPr>
            <a:picLocks noChangeAspect="1" noChangeArrowheads="1"/>
          </p:cNvPicPr>
          <p:nvPr/>
        </p:nvPicPr>
        <p:blipFill>
          <a:blip r:embed="rId3" cstate="print"/>
          <a:srcRect l="2394" t="4068" r="2861" b="2756"/>
          <a:stretch>
            <a:fillRect/>
          </a:stretch>
        </p:blipFill>
        <p:spPr bwMode="auto">
          <a:xfrm>
            <a:off x="2901000" y="0"/>
            <a:ext cx="5403803" cy="3780000"/>
          </a:xfrm>
          <a:prstGeom prst="rect">
            <a:avLst/>
          </a:prstGeom>
          <a:noFill/>
        </p:spPr>
      </p:pic>
      <p:pic>
        <p:nvPicPr>
          <p:cNvPr id="29698" name="Picture 2" descr="C:\Users\danilovaea\Desktop\грамоты для портфолио\Грамоты Данилова ЕА\сфлешки\Удостоверние о ПК).png"/>
          <p:cNvPicPr>
            <a:picLocks noChangeAspect="1" noChangeArrowheads="1"/>
          </p:cNvPicPr>
          <p:nvPr/>
        </p:nvPicPr>
        <p:blipFill>
          <a:blip r:embed="rId4" cstate="print"/>
          <a:srcRect l="6997" t="15540" r="8041" b="10293"/>
          <a:stretch>
            <a:fillRect/>
          </a:stretch>
        </p:blipFill>
        <p:spPr bwMode="auto">
          <a:xfrm>
            <a:off x="0" y="910059"/>
            <a:ext cx="4815000" cy="5947941"/>
          </a:xfrm>
          <a:prstGeom prst="rect">
            <a:avLst/>
          </a:prstGeom>
          <a:noFill/>
        </p:spPr>
      </p:pic>
      <p:pic>
        <p:nvPicPr>
          <p:cNvPr id="32771" name="Picture 3" descr="E:\сканы документов\пк1.png"/>
          <p:cNvPicPr>
            <a:picLocks noChangeAspect="1" noChangeArrowheads="1"/>
          </p:cNvPicPr>
          <p:nvPr/>
        </p:nvPicPr>
        <p:blipFill>
          <a:blip r:embed="rId5" cstate="print"/>
          <a:srcRect r="4619" b="2231"/>
          <a:stretch>
            <a:fillRect/>
          </a:stretch>
        </p:blipFill>
        <p:spPr bwMode="auto">
          <a:xfrm rot="16200000">
            <a:off x="4705591" y="1732590"/>
            <a:ext cx="4265818" cy="598500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000" y="0"/>
            <a:ext cx="2295000" cy="1006688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Награды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E:\сканы документов\200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09007"/>
            <a:ext cx="3981000" cy="5448993"/>
          </a:xfrm>
          <a:prstGeom prst="rect">
            <a:avLst/>
          </a:prstGeom>
          <a:noFill/>
        </p:spPr>
      </p:pic>
      <p:pic>
        <p:nvPicPr>
          <p:cNvPr id="29699" name="Picture 3" descr="E:\сканы документов\201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1000" y="594000"/>
            <a:ext cx="4050000" cy="5543438"/>
          </a:xfrm>
          <a:prstGeom prst="rect">
            <a:avLst/>
          </a:prstGeom>
          <a:noFill/>
        </p:spPr>
      </p:pic>
      <p:pic>
        <p:nvPicPr>
          <p:cNvPr id="29700" name="Picture 4" descr="E:\сканы документов\201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41000" y="0"/>
            <a:ext cx="4251000" cy="581855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5" descr="E:\сканы документов\202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864293" y="-673706"/>
            <a:ext cx="3654002" cy="5001415"/>
          </a:xfrm>
          <a:prstGeom prst="rect">
            <a:avLst/>
          </a:prstGeom>
          <a:noFill/>
        </p:spPr>
      </p:pic>
      <p:pic>
        <p:nvPicPr>
          <p:cNvPr id="31746" name="Picture 2" descr="E:\сканы документов\медаль.png"/>
          <p:cNvPicPr>
            <a:picLocks noChangeAspect="1" noChangeArrowheads="1"/>
          </p:cNvPicPr>
          <p:nvPr/>
        </p:nvPicPr>
        <p:blipFill>
          <a:blip r:embed="rId3" cstate="print"/>
          <a:srcRect r="23056" b="64436"/>
          <a:stretch>
            <a:fillRect/>
          </a:stretch>
        </p:blipFill>
        <p:spPr bwMode="auto">
          <a:xfrm>
            <a:off x="7311000" y="3770030"/>
            <a:ext cx="4881000" cy="3087970"/>
          </a:xfrm>
          <a:prstGeom prst="rect">
            <a:avLst/>
          </a:prstGeom>
          <a:noFill/>
        </p:spPr>
      </p:pic>
      <p:pic>
        <p:nvPicPr>
          <p:cNvPr id="30722" name="Picture 2" descr="C:\Users\danilovaea\Desktop\грамоты для портфолио\eXEoDA4F_tk.jpg"/>
          <p:cNvPicPr>
            <a:picLocks noChangeAspect="1" noChangeArrowheads="1"/>
          </p:cNvPicPr>
          <p:nvPr/>
        </p:nvPicPr>
        <p:blipFill>
          <a:blip r:embed="rId4" cstate="print"/>
          <a:srcRect t="20871" r="7481"/>
          <a:stretch>
            <a:fillRect/>
          </a:stretch>
        </p:blipFill>
        <p:spPr bwMode="auto">
          <a:xfrm>
            <a:off x="0" y="1719000"/>
            <a:ext cx="3441000" cy="3924000"/>
          </a:xfrm>
          <a:prstGeom prst="rect">
            <a:avLst/>
          </a:prstGeom>
          <a:noFill/>
        </p:spPr>
      </p:pic>
      <p:pic>
        <p:nvPicPr>
          <p:cNvPr id="4" name="Picture 2" descr="C:\Users\danilovaea\Desktop\Данилова Е.А\Грамот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96000" y="549000"/>
            <a:ext cx="3899590" cy="55136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246EDB4-7000-4A05-9B52-08E97F763985}"/>
              </a:ext>
            </a:extLst>
          </p:cNvPr>
          <p:cNvSpPr/>
          <p:nvPr/>
        </p:nvSpPr>
        <p:spPr>
          <a:xfrm>
            <a:off x="0" y="3069000"/>
            <a:ext cx="12192000" cy="2429999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DD833230-1873-4C04-924B-976369D82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9001"/>
            <a:ext cx="11017800" cy="1215000"/>
          </a:xfrm>
        </p:spPr>
        <p:txBody>
          <a:bodyPr>
            <a:normAutofit/>
          </a:bodyPr>
          <a:lstStyle/>
          <a:p>
            <a:r>
              <a:rPr lang="ru-RU" sz="2700" b="1" dirty="0" smtClean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2 Достижение обучающимися положительной динамики </a:t>
            </a:r>
            <a:r>
              <a:rPr lang="ru-RU" sz="2400" b="1" dirty="0" smtClean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результатов освоения образовательных программ по итогам мониторингов, проводимых образовательной организацией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50860DA5-590F-4364-8895-D66DDEAF7F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6000" y="5589000"/>
            <a:ext cx="10350000" cy="1124925"/>
          </a:xfrm>
        </p:spPr>
        <p:txBody>
          <a:bodyPr>
            <a:normAutofit lnSpcReduction="10000"/>
          </a:bodyPr>
          <a:lstStyle/>
          <a:p>
            <a:pPr lvl="0">
              <a:spcBef>
                <a:spcPts val="0"/>
              </a:spcBef>
            </a:pPr>
            <a:r>
              <a:rPr lang="ru-RU" sz="2400" dirty="0" smtClean="0"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  <a:sym typeface="Arvo"/>
              </a:rPr>
              <a:t>Результат:</a:t>
            </a:r>
          </a:p>
          <a:p>
            <a:pPr lvl="0"/>
            <a:r>
              <a:rPr lang="ru-RU" sz="2400" dirty="0" smtClean="0">
                <a:latin typeface="Times New Roman" panose="02020603050405020304" pitchFamily="18" charset="0"/>
                <a:ea typeface="Roboto Condensed" panose="020B0604020202020204" charset="0"/>
                <a:cs typeface="Times New Roman" panose="02020603050405020304" pitchFamily="18" charset="0"/>
              </a:rPr>
              <a:t>Доля обучающихся, освоившие учебные программы по специальностям на «хорошо» и «отлично» повысилась на 2%, в среднем составила 62,5%</a:t>
            </a:r>
            <a:endParaRPr lang="ru-RU" sz="2400" dirty="0" smtClean="0">
              <a:latin typeface="Times New Roman" panose="02020603050405020304" pitchFamily="18" charset="0"/>
              <a:ea typeface="Roboto Condensed" panose="020B0604020202020204" charset="0"/>
              <a:cs typeface="Times New Roman" panose="02020603050405020304" pitchFamily="18" charset="0"/>
              <a:sym typeface="Arvo"/>
            </a:endParaRPr>
          </a:p>
          <a:p>
            <a:pPr algn="ctr"/>
            <a:endParaRPr lang="ru-RU" sz="1800" dirty="0"/>
          </a:p>
        </p:txBody>
      </p:sp>
      <p:sp>
        <p:nvSpPr>
          <p:cNvPr id="29" name="Полилиния: фигура 28">
            <a:extLst>
              <a:ext uri="{FF2B5EF4-FFF2-40B4-BE49-F238E27FC236}">
                <a16:creationId xmlns:a16="http://schemas.microsoft.com/office/drawing/2014/main" xmlns="" id="{85DB73DF-197E-409A-942E-D046F584FB63}"/>
              </a:ext>
            </a:extLst>
          </p:cNvPr>
          <p:cNvSpPr/>
          <p:nvPr/>
        </p:nvSpPr>
        <p:spPr>
          <a:xfrm>
            <a:off x="1191000" y="3412388"/>
            <a:ext cx="1260000" cy="1260000"/>
          </a:xfrm>
          <a:custGeom>
            <a:avLst/>
            <a:gdLst>
              <a:gd name="connsiteX0" fmla="*/ 630000 w 1260000"/>
              <a:gd name="connsiteY0" fmla="*/ 95508 h 1260000"/>
              <a:gd name="connsiteX1" fmla="*/ 90000 w 1260000"/>
              <a:gd name="connsiteY1" fmla="*/ 632754 h 1260000"/>
              <a:gd name="connsiteX2" fmla="*/ 630000 w 1260000"/>
              <a:gd name="connsiteY2" fmla="*/ 1170000 h 1260000"/>
              <a:gd name="connsiteX3" fmla="*/ 1170000 w 1260000"/>
              <a:gd name="connsiteY3" fmla="*/ 632754 h 1260000"/>
              <a:gd name="connsiteX4" fmla="*/ 630000 w 1260000"/>
              <a:gd name="connsiteY4" fmla="*/ 95508 h 1260000"/>
              <a:gd name="connsiteX5" fmla="*/ 630000 w 1260000"/>
              <a:gd name="connsiteY5" fmla="*/ 0 h 1260000"/>
              <a:gd name="connsiteX6" fmla="*/ 1260000 w 1260000"/>
              <a:gd name="connsiteY6" fmla="*/ 630000 h 1260000"/>
              <a:gd name="connsiteX7" fmla="*/ 630000 w 1260000"/>
              <a:gd name="connsiteY7" fmla="*/ 1260000 h 1260000"/>
              <a:gd name="connsiteX8" fmla="*/ 0 w 1260000"/>
              <a:gd name="connsiteY8" fmla="*/ 630000 h 1260000"/>
              <a:gd name="connsiteX9" fmla="*/ 630000 w 1260000"/>
              <a:gd name="connsiteY9" fmla="*/ 0 h 12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0000" h="1260000">
                <a:moveTo>
                  <a:pt x="630000" y="95508"/>
                </a:moveTo>
                <a:cubicBezTo>
                  <a:pt x="331766" y="95508"/>
                  <a:pt x="90000" y="336041"/>
                  <a:pt x="90000" y="632754"/>
                </a:cubicBezTo>
                <a:cubicBezTo>
                  <a:pt x="90000" y="929467"/>
                  <a:pt x="331766" y="1170000"/>
                  <a:pt x="630000" y="1170000"/>
                </a:cubicBezTo>
                <a:cubicBezTo>
                  <a:pt x="928234" y="1170000"/>
                  <a:pt x="1170000" y="929467"/>
                  <a:pt x="1170000" y="632754"/>
                </a:cubicBezTo>
                <a:cubicBezTo>
                  <a:pt x="1170000" y="336041"/>
                  <a:pt x="928234" y="95508"/>
                  <a:pt x="630000" y="95508"/>
                </a:cubicBezTo>
                <a:close/>
                <a:moveTo>
                  <a:pt x="630000" y="0"/>
                </a:moveTo>
                <a:cubicBezTo>
                  <a:pt x="977939" y="0"/>
                  <a:pt x="1260000" y="282061"/>
                  <a:pt x="1260000" y="630000"/>
                </a:cubicBezTo>
                <a:cubicBezTo>
                  <a:pt x="1260000" y="977939"/>
                  <a:pt x="977939" y="1260000"/>
                  <a:pt x="630000" y="1260000"/>
                </a:cubicBezTo>
                <a:cubicBezTo>
                  <a:pt x="282061" y="1260000"/>
                  <a:pt x="0" y="977939"/>
                  <a:pt x="0" y="630000"/>
                </a:cubicBezTo>
                <a:cubicBezTo>
                  <a:pt x="0" y="282061"/>
                  <a:pt x="282061" y="0"/>
                  <a:pt x="6300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31" name="Арка 30">
            <a:extLst>
              <a:ext uri="{FF2B5EF4-FFF2-40B4-BE49-F238E27FC236}">
                <a16:creationId xmlns:a16="http://schemas.microsoft.com/office/drawing/2014/main" xmlns="" id="{5CF88ED5-402D-4289-A511-1B9252DAC030}"/>
              </a:ext>
            </a:extLst>
          </p:cNvPr>
          <p:cNvSpPr/>
          <p:nvPr/>
        </p:nvSpPr>
        <p:spPr>
          <a:xfrm>
            <a:off x="1191000" y="3412388"/>
            <a:ext cx="1260000" cy="1260000"/>
          </a:xfrm>
          <a:prstGeom prst="blockArc">
            <a:avLst>
              <a:gd name="adj1" fmla="val 3561667"/>
              <a:gd name="adj2" fmla="val 16195566"/>
              <a:gd name="adj3" fmla="val 766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A235500-900F-48C9-BAEF-809E9B7BD3BF}"/>
              </a:ext>
            </a:extLst>
          </p:cNvPr>
          <p:cNvSpPr txBox="1"/>
          <p:nvPr/>
        </p:nvSpPr>
        <p:spPr>
          <a:xfrm>
            <a:off x="1460965" y="3809247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62%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5" name="Полилиния: фигура 34">
            <a:extLst>
              <a:ext uri="{FF2B5EF4-FFF2-40B4-BE49-F238E27FC236}">
                <a16:creationId xmlns:a16="http://schemas.microsoft.com/office/drawing/2014/main" xmlns="" id="{6C9E7F3C-A745-4E9D-A1F1-B5EE732A11E8}"/>
              </a:ext>
            </a:extLst>
          </p:cNvPr>
          <p:cNvSpPr/>
          <p:nvPr/>
        </p:nvSpPr>
        <p:spPr>
          <a:xfrm>
            <a:off x="3981000" y="3410130"/>
            <a:ext cx="1260000" cy="1260000"/>
          </a:xfrm>
          <a:custGeom>
            <a:avLst/>
            <a:gdLst>
              <a:gd name="connsiteX0" fmla="*/ 630000 w 1260000"/>
              <a:gd name="connsiteY0" fmla="*/ 95508 h 1260000"/>
              <a:gd name="connsiteX1" fmla="*/ 90000 w 1260000"/>
              <a:gd name="connsiteY1" fmla="*/ 632754 h 1260000"/>
              <a:gd name="connsiteX2" fmla="*/ 630000 w 1260000"/>
              <a:gd name="connsiteY2" fmla="*/ 1170000 h 1260000"/>
              <a:gd name="connsiteX3" fmla="*/ 1170000 w 1260000"/>
              <a:gd name="connsiteY3" fmla="*/ 632754 h 1260000"/>
              <a:gd name="connsiteX4" fmla="*/ 630000 w 1260000"/>
              <a:gd name="connsiteY4" fmla="*/ 95508 h 1260000"/>
              <a:gd name="connsiteX5" fmla="*/ 630000 w 1260000"/>
              <a:gd name="connsiteY5" fmla="*/ 0 h 1260000"/>
              <a:gd name="connsiteX6" fmla="*/ 1260000 w 1260000"/>
              <a:gd name="connsiteY6" fmla="*/ 630000 h 1260000"/>
              <a:gd name="connsiteX7" fmla="*/ 630000 w 1260000"/>
              <a:gd name="connsiteY7" fmla="*/ 1260000 h 1260000"/>
              <a:gd name="connsiteX8" fmla="*/ 0 w 1260000"/>
              <a:gd name="connsiteY8" fmla="*/ 630000 h 1260000"/>
              <a:gd name="connsiteX9" fmla="*/ 630000 w 1260000"/>
              <a:gd name="connsiteY9" fmla="*/ 0 h 12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0000" h="1260000">
                <a:moveTo>
                  <a:pt x="630000" y="95508"/>
                </a:moveTo>
                <a:cubicBezTo>
                  <a:pt x="331766" y="95508"/>
                  <a:pt x="90000" y="336041"/>
                  <a:pt x="90000" y="632754"/>
                </a:cubicBezTo>
                <a:cubicBezTo>
                  <a:pt x="90000" y="929467"/>
                  <a:pt x="331766" y="1170000"/>
                  <a:pt x="630000" y="1170000"/>
                </a:cubicBezTo>
                <a:cubicBezTo>
                  <a:pt x="928234" y="1170000"/>
                  <a:pt x="1170000" y="929467"/>
                  <a:pt x="1170000" y="632754"/>
                </a:cubicBezTo>
                <a:cubicBezTo>
                  <a:pt x="1170000" y="336041"/>
                  <a:pt x="928234" y="95508"/>
                  <a:pt x="630000" y="95508"/>
                </a:cubicBezTo>
                <a:close/>
                <a:moveTo>
                  <a:pt x="630000" y="0"/>
                </a:moveTo>
                <a:cubicBezTo>
                  <a:pt x="977939" y="0"/>
                  <a:pt x="1260000" y="282061"/>
                  <a:pt x="1260000" y="630000"/>
                </a:cubicBezTo>
                <a:cubicBezTo>
                  <a:pt x="1260000" y="977939"/>
                  <a:pt x="977939" y="1260000"/>
                  <a:pt x="630000" y="1260000"/>
                </a:cubicBezTo>
                <a:cubicBezTo>
                  <a:pt x="282061" y="1260000"/>
                  <a:pt x="0" y="977939"/>
                  <a:pt x="0" y="630000"/>
                </a:cubicBezTo>
                <a:cubicBezTo>
                  <a:pt x="0" y="282061"/>
                  <a:pt x="282061" y="0"/>
                  <a:pt x="6300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36" name="Арка 35">
            <a:extLst>
              <a:ext uri="{FF2B5EF4-FFF2-40B4-BE49-F238E27FC236}">
                <a16:creationId xmlns:a16="http://schemas.microsoft.com/office/drawing/2014/main" xmlns="" id="{6D833C22-1EBA-4BDE-80BF-640A1F6794B8}"/>
              </a:ext>
            </a:extLst>
          </p:cNvPr>
          <p:cNvSpPr/>
          <p:nvPr/>
        </p:nvSpPr>
        <p:spPr>
          <a:xfrm>
            <a:off x="3981000" y="3429000"/>
            <a:ext cx="1260000" cy="1260000"/>
          </a:xfrm>
          <a:prstGeom prst="blockArc">
            <a:avLst>
              <a:gd name="adj1" fmla="val 3919085"/>
              <a:gd name="adj2" fmla="val 16195566"/>
              <a:gd name="adj3" fmla="val 766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45463FE-4A1A-45DC-BB84-A0BC36A5F5F2}"/>
              </a:ext>
            </a:extLst>
          </p:cNvPr>
          <p:cNvSpPr txBox="1"/>
          <p:nvPr/>
        </p:nvSpPr>
        <p:spPr>
          <a:xfrm>
            <a:off x="4254062" y="3806990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61%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8" name="Полилиния: фигура 37">
            <a:extLst>
              <a:ext uri="{FF2B5EF4-FFF2-40B4-BE49-F238E27FC236}">
                <a16:creationId xmlns:a16="http://schemas.microsoft.com/office/drawing/2014/main" xmlns="" id="{075B6009-04D3-4722-9FF4-CB984FDE4F13}"/>
              </a:ext>
            </a:extLst>
          </p:cNvPr>
          <p:cNvSpPr/>
          <p:nvPr/>
        </p:nvSpPr>
        <p:spPr>
          <a:xfrm>
            <a:off x="9741000" y="3511176"/>
            <a:ext cx="1260000" cy="1260000"/>
          </a:xfrm>
          <a:custGeom>
            <a:avLst/>
            <a:gdLst>
              <a:gd name="connsiteX0" fmla="*/ 630000 w 1260000"/>
              <a:gd name="connsiteY0" fmla="*/ 95508 h 1260000"/>
              <a:gd name="connsiteX1" fmla="*/ 90000 w 1260000"/>
              <a:gd name="connsiteY1" fmla="*/ 632754 h 1260000"/>
              <a:gd name="connsiteX2" fmla="*/ 630000 w 1260000"/>
              <a:gd name="connsiteY2" fmla="*/ 1170000 h 1260000"/>
              <a:gd name="connsiteX3" fmla="*/ 1170000 w 1260000"/>
              <a:gd name="connsiteY3" fmla="*/ 632754 h 1260000"/>
              <a:gd name="connsiteX4" fmla="*/ 630000 w 1260000"/>
              <a:gd name="connsiteY4" fmla="*/ 95508 h 1260000"/>
              <a:gd name="connsiteX5" fmla="*/ 630000 w 1260000"/>
              <a:gd name="connsiteY5" fmla="*/ 0 h 1260000"/>
              <a:gd name="connsiteX6" fmla="*/ 1260000 w 1260000"/>
              <a:gd name="connsiteY6" fmla="*/ 630000 h 1260000"/>
              <a:gd name="connsiteX7" fmla="*/ 630000 w 1260000"/>
              <a:gd name="connsiteY7" fmla="*/ 1260000 h 1260000"/>
              <a:gd name="connsiteX8" fmla="*/ 0 w 1260000"/>
              <a:gd name="connsiteY8" fmla="*/ 630000 h 1260000"/>
              <a:gd name="connsiteX9" fmla="*/ 630000 w 1260000"/>
              <a:gd name="connsiteY9" fmla="*/ 0 h 12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0000" h="1260000">
                <a:moveTo>
                  <a:pt x="630000" y="95508"/>
                </a:moveTo>
                <a:cubicBezTo>
                  <a:pt x="331766" y="95508"/>
                  <a:pt x="90000" y="336041"/>
                  <a:pt x="90000" y="632754"/>
                </a:cubicBezTo>
                <a:cubicBezTo>
                  <a:pt x="90000" y="929467"/>
                  <a:pt x="331766" y="1170000"/>
                  <a:pt x="630000" y="1170000"/>
                </a:cubicBezTo>
                <a:cubicBezTo>
                  <a:pt x="928234" y="1170000"/>
                  <a:pt x="1170000" y="929467"/>
                  <a:pt x="1170000" y="632754"/>
                </a:cubicBezTo>
                <a:cubicBezTo>
                  <a:pt x="1170000" y="336041"/>
                  <a:pt x="928234" y="95508"/>
                  <a:pt x="630000" y="95508"/>
                </a:cubicBezTo>
                <a:close/>
                <a:moveTo>
                  <a:pt x="630000" y="0"/>
                </a:moveTo>
                <a:cubicBezTo>
                  <a:pt x="977939" y="0"/>
                  <a:pt x="1260000" y="282061"/>
                  <a:pt x="1260000" y="630000"/>
                </a:cubicBezTo>
                <a:cubicBezTo>
                  <a:pt x="1260000" y="977939"/>
                  <a:pt x="977939" y="1260000"/>
                  <a:pt x="630000" y="1260000"/>
                </a:cubicBezTo>
                <a:cubicBezTo>
                  <a:pt x="282061" y="1260000"/>
                  <a:pt x="0" y="977939"/>
                  <a:pt x="0" y="630000"/>
                </a:cubicBezTo>
                <a:cubicBezTo>
                  <a:pt x="0" y="282061"/>
                  <a:pt x="282061" y="0"/>
                  <a:pt x="6300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39" name="Арка 38">
            <a:extLst>
              <a:ext uri="{FF2B5EF4-FFF2-40B4-BE49-F238E27FC236}">
                <a16:creationId xmlns:a16="http://schemas.microsoft.com/office/drawing/2014/main" xmlns="" id="{86B5B53C-143C-4D9C-ACC3-4CB8D041A8BD}"/>
              </a:ext>
            </a:extLst>
          </p:cNvPr>
          <p:cNvSpPr/>
          <p:nvPr/>
        </p:nvSpPr>
        <p:spPr>
          <a:xfrm>
            <a:off x="9741000" y="3511176"/>
            <a:ext cx="1260000" cy="1260000"/>
          </a:xfrm>
          <a:prstGeom prst="blockArc">
            <a:avLst>
              <a:gd name="adj1" fmla="val 3427909"/>
              <a:gd name="adj2" fmla="val 16195566"/>
              <a:gd name="adj3" fmla="val 766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E4CB4C0B-D827-4494-A60C-E373E8B0CFC0}"/>
              </a:ext>
            </a:extLst>
          </p:cNvPr>
          <p:cNvSpPr txBox="1"/>
          <p:nvPr/>
        </p:nvSpPr>
        <p:spPr>
          <a:xfrm>
            <a:off x="10010964" y="3910343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64%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1" name="Полилиния: фигура 40">
            <a:extLst>
              <a:ext uri="{FF2B5EF4-FFF2-40B4-BE49-F238E27FC236}">
                <a16:creationId xmlns:a16="http://schemas.microsoft.com/office/drawing/2014/main" xmlns="" id="{CFE0DDCE-1107-4332-96BD-95C4939B9BB4}"/>
              </a:ext>
            </a:extLst>
          </p:cNvPr>
          <p:cNvSpPr/>
          <p:nvPr/>
        </p:nvSpPr>
        <p:spPr>
          <a:xfrm>
            <a:off x="6951000" y="3429000"/>
            <a:ext cx="1260000" cy="1260000"/>
          </a:xfrm>
          <a:custGeom>
            <a:avLst/>
            <a:gdLst>
              <a:gd name="connsiteX0" fmla="*/ 630000 w 1260000"/>
              <a:gd name="connsiteY0" fmla="*/ 95508 h 1260000"/>
              <a:gd name="connsiteX1" fmla="*/ 90000 w 1260000"/>
              <a:gd name="connsiteY1" fmla="*/ 632754 h 1260000"/>
              <a:gd name="connsiteX2" fmla="*/ 630000 w 1260000"/>
              <a:gd name="connsiteY2" fmla="*/ 1170000 h 1260000"/>
              <a:gd name="connsiteX3" fmla="*/ 1170000 w 1260000"/>
              <a:gd name="connsiteY3" fmla="*/ 632754 h 1260000"/>
              <a:gd name="connsiteX4" fmla="*/ 630000 w 1260000"/>
              <a:gd name="connsiteY4" fmla="*/ 95508 h 1260000"/>
              <a:gd name="connsiteX5" fmla="*/ 630000 w 1260000"/>
              <a:gd name="connsiteY5" fmla="*/ 0 h 1260000"/>
              <a:gd name="connsiteX6" fmla="*/ 1260000 w 1260000"/>
              <a:gd name="connsiteY6" fmla="*/ 630000 h 1260000"/>
              <a:gd name="connsiteX7" fmla="*/ 630000 w 1260000"/>
              <a:gd name="connsiteY7" fmla="*/ 1260000 h 1260000"/>
              <a:gd name="connsiteX8" fmla="*/ 0 w 1260000"/>
              <a:gd name="connsiteY8" fmla="*/ 630000 h 1260000"/>
              <a:gd name="connsiteX9" fmla="*/ 630000 w 1260000"/>
              <a:gd name="connsiteY9" fmla="*/ 0 h 12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0000" h="1260000">
                <a:moveTo>
                  <a:pt x="630000" y="95508"/>
                </a:moveTo>
                <a:cubicBezTo>
                  <a:pt x="331766" y="95508"/>
                  <a:pt x="90000" y="336041"/>
                  <a:pt x="90000" y="632754"/>
                </a:cubicBezTo>
                <a:cubicBezTo>
                  <a:pt x="90000" y="929467"/>
                  <a:pt x="331766" y="1170000"/>
                  <a:pt x="630000" y="1170000"/>
                </a:cubicBezTo>
                <a:cubicBezTo>
                  <a:pt x="928234" y="1170000"/>
                  <a:pt x="1170000" y="929467"/>
                  <a:pt x="1170000" y="632754"/>
                </a:cubicBezTo>
                <a:cubicBezTo>
                  <a:pt x="1170000" y="336041"/>
                  <a:pt x="928234" y="95508"/>
                  <a:pt x="630000" y="95508"/>
                </a:cubicBezTo>
                <a:close/>
                <a:moveTo>
                  <a:pt x="630000" y="0"/>
                </a:moveTo>
                <a:cubicBezTo>
                  <a:pt x="977939" y="0"/>
                  <a:pt x="1260000" y="282061"/>
                  <a:pt x="1260000" y="630000"/>
                </a:cubicBezTo>
                <a:cubicBezTo>
                  <a:pt x="1260000" y="977939"/>
                  <a:pt x="977939" y="1260000"/>
                  <a:pt x="630000" y="1260000"/>
                </a:cubicBezTo>
                <a:cubicBezTo>
                  <a:pt x="282061" y="1260000"/>
                  <a:pt x="0" y="977939"/>
                  <a:pt x="0" y="630000"/>
                </a:cubicBezTo>
                <a:cubicBezTo>
                  <a:pt x="0" y="282061"/>
                  <a:pt x="282061" y="0"/>
                  <a:pt x="6300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42" name="Арка 41">
            <a:extLst>
              <a:ext uri="{FF2B5EF4-FFF2-40B4-BE49-F238E27FC236}">
                <a16:creationId xmlns:a16="http://schemas.microsoft.com/office/drawing/2014/main" xmlns="" id="{D6357ECC-7971-403C-8AD4-7822D45A2928}"/>
              </a:ext>
            </a:extLst>
          </p:cNvPr>
          <p:cNvSpPr/>
          <p:nvPr/>
        </p:nvSpPr>
        <p:spPr>
          <a:xfrm>
            <a:off x="6951000" y="3429000"/>
            <a:ext cx="1260000" cy="1260000"/>
          </a:xfrm>
          <a:prstGeom prst="blockArc">
            <a:avLst>
              <a:gd name="adj1" fmla="val 3144532"/>
              <a:gd name="adj2" fmla="val 16195566"/>
              <a:gd name="adj3" fmla="val 766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697FAFA-A0A2-41F2-A693-4D3D0F60A97B}"/>
              </a:ext>
            </a:extLst>
          </p:cNvPr>
          <p:cNvSpPr txBox="1"/>
          <p:nvPr/>
        </p:nvSpPr>
        <p:spPr>
          <a:xfrm>
            <a:off x="7224062" y="3825860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63%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0762BB28-54F8-4999-A207-DCC58B5E2BB1}"/>
              </a:ext>
            </a:extLst>
          </p:cNvPr>
          <p:cNvSpPr txBox="1"/>
          <p:nvPr/>
        </p:nvSpPr>
        <p:spPr>
          <a:xfrm>
            <a:off x="611302" y="4821706"/>
            <a:ext cx="2583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2018-2019 </a:t>
            </a:r>
            <a:r>
              <a:rPr lang="ru-RU" sz="2000" b="1" dirty="0" err="1" smtClean="0">
                <a:solidFill>
                  <a:schemeClr val="bg1"/>
                </a:solidFill>
              </a:rPr>
              <a:t>уч.год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C2B33B28-9B08-459B-BD7F-A32941544861}"/>
              </a:ext>
            </a:extLst>
          </p:cNvPr>
          <p:cNvSpPr txBox="1"/>
          <p:nvPr/>
        </p:nvSpPr>
        <p:spPr>
          <a:xfrm>
            <a:off x="3515792" y="4821706"/>
            <a:ext cx="2583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2019-2020уч.год 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E6B7AFE9-0AB5-452F-9597-63D5DCBF5821}"/>
              </a:ext>
            </a:extLst>
          </p:cNvPr>
          <p:cNvSpPr txBox="1"/>
          <p:nvPr/>
        </p:nvSpPr>
        <p:spPr>
          <a:xfrm>
            <a:off x="6431718" y="4821706"/>
            <a:ext cx="2583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2020-2021 </a:t>
            </a:r>
            <a:r>
              <a:rPr lang="ru-RU" sz="2000" b="1" dirty="0" err="1" smtClean="0">
                <a:solidFill>
                  <a:schemeClr val="bg1"/>
                </a:solidFill>
              </a:rPr>
              <a:t>уч.год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8495C8E9-3E06-4478-BE99-349E7C77404A}"/>
              </a:ext>
            </a:extLst>
          </p:cNvPr>
          <p:cNvSpPr txBox="1"/>
          <p:nvPr/>
        </p:nvSpPr>
        <p:spPr>
          <a:xfrm>
            <a:off x="9347644" y="4821706"/>
            <a:ext cx="2583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2021-2022 </a:t>
            </a:r>
            <a:r>
              <a:rPr lang="ru-RU" sz="2000" b="1" dirty="0" err="1" smtClean="0">
                <a:solidFill>
                  <a:schemeClr val="bg1"/>
                </a:solidFill>
              </a:rPr>
              <a:t>уч.год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0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5976322a44a97ac26d815ee62557e8e28e4d658"/>
</p:tagLst>
</file>

<file path=ppt/theme/theme1.xml><?xml version="1.0" encoding="utf-8"?>
<a:theme xmlns:a="http://schemas.openxmlformats.org/drawingml/2006/main" name="Тема Office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</TotalTime>
  <Words>706</Words>
  <Application>Microsoft Office PowerPoint</Application>
  <PresentationFormat>Произвольный</PresentationFormat>
  <Paragraphs>101</Paragraphs>
  <Slides>35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7" baseType="lpstr">
      <vt:lpstr>Тема Office</vt:lpstr>
      <vt:lpstr>Acrobat Document</vt:lpstr>
      <vt:lpstr>Портфолио преподавателя Даниловой Елены Александровны</vt:lpstr>
      <vt:lpstr>СОДЕРЖАНИЕ </vt:lpstr>
      <vt:lpstr>1 Общие сведения о преподавателе</vt:lpstr>
      <vt:lpstr>Образование</vt:lpstr>
      <vt:lpstr>Повысила квалификацию</vt:lpstr>
      <vt:lpstr>Презентация PowerPoint</vt:lpstr>
      <vt:lpstr>Награды</vt:lpstr>
      <vt:lpstr>Презентация PowerPoint</vt:lpstr>
      <vt:lpstr>2 Достижение обучающимися положительной динамики результатов освоения образовательных программ по итогам мониторингов, проводимых образовательной организацией</vt:lpstr>
      <vt:lpstr>3 Стабильные положительные результаты освоения обучающимися образовательных программ по итогам мониторинга системы образования</vt:lpstr>
      <vt:lpstr>3 Стабильные положительные результаты освоения обучающимися образовательных программ по итогам мониторинга системы образования</vt:lpstr>
      <vt:lpstr>4 Выявление развития у обучающихся способностей к научной (интеллектуальной), творческой, физкультурно–спортивной деятельности</vt:lpstr>
      <vt:lpstr>4 Выявление развития у обучающихся способностей к научной (интеллектуальной), творческой, физкультурно–спортивной деятельности</vt:lpstr>
      <vt:lpstr>4 Выявление развития у обучающихся способностей к научной (интеллектуальной), творческой, физкультурно–спортивной деятельности</vt:lpstr>
      <vt:lpstr>4 Выявление развития у обучающихся способностей к научной (интеллектуальной), творческой, физкультурно–спортивной деятельности</vt:lpstr>
      <vt:lpstr>Презентация PowerPoint</vt:lpstr>
      <vt:lpstr>Презентация PowerPoint</vt:lpstr>
      <vt:lpstr>Презентация PowerPoint</vt:lpstr>
      <vt:lpstr>4 Выявление развития у обучающихся способностей к научной (интеллектуальной), творческой, физкультурно–спортивной деятельности</vt:lpstr>
      <vt:lpstr>5 Личный вклад в повышение качества образования, совершенствование методов обучения и воспитания и продуктивного использования новых образовательных технологий, транслирование в педагогических коллективах опыта практических результатов своей профессиональной деятельности, в том числе экспериментальной и инновационной</vt:lpstr>
      <vt:lpstr>5 Личный вклад в повышение качества образования, совершенствование методов обучения и воспитания и продуктивного использования новых образовательных технологий, транслирование в педагогических коллективах опыта практических результатов своей профессиональной деятельности, в том числе экспериментальной и инновационной</vt:lpstr>
      <vt:lpstr>6 Активное участие в работе методических объединений педагогических работников организаций, в разработке программно-методического сопровождения образовательного процесса, профессиональных конкурсах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Провожу олимпиады для обучающихся по «Английскому языку»</vt:lpstr>
      <vt:lpstr>Изучение английского языка через знакомство с традициями и праздниками. Хэллоуин</vt:lpstr>
      <vt:lpstr>Провожу открытые уроки и мастер-классы</vt:lpstr>
      <vt:lpstr>Презентация PowerPoint</vt:lpstr>
      <vt:lpstr>Презентация PowerPoint</vt:lpstr>
      <vt:lpstr>Участвую в проведении НПК</vt:lpstr>
      <vt:lpstr>Имею сертификат подтверждающий профессиональную компетентность, обеспечивающую качество педагогической деятельности.  Регистрационный № 5520 от 21.05.2021г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Акимова</cp:lastModifiedBy>
  <cp:revision>77</cp:revision>
  <dcterms:created xsi:type="dcterms:W3CDTF">2020-07-14T14:01:38Z</dcterms:created>
  <dcterms:modified xsi:type="dcterms:W3CDTF">2022-11-18T03:34:21Z</dcterms:modified>
</cp:coreProperties>
</file>