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84" r:id="rId6"/>
    <p:sldId id="285" r:id="rId7"/>
    <p:sldId id="286" r:id="rId8"/>
    <p:sldId id="287" r:id="rId9"/>
    <p:sldId id="267" r:id="rId10"/>
    <p:sldId id="263" r:id="rId11"/>
    <p:sldId id="297" r:id="rId12"/>
    <p:sldId id="289" r:id="rId13"/>
    <p:sldId id="290" r:id="rId14"/>
    <p:sldId id="292" r:id="rId15"/>
    <p:sldId id="294" r:id="rId16"/>
    <p:sldId id="298" r:id="rId17"/>
    <p:sldId id="299" r:id="rId18"/>
    <p:sldId id="296" r:id="rId19"/>
    <p:sldId id="295" r:id="rId20"/>
    <p:sldId id="301" r:id="rId21"/>
    <p:sldId id="300" r:id="rId22"/>
  </p:sldIdLst>
  <p:sldSz cx="9144000" cy="5143500" type="screen16x9"/>
  <p:notesSz cx="6858000" cy="9144000"/>
  <p:embeddedFontLst>
    <p:embeddedFont>
      <p:font typeface="Roboto Condensed Light" panose="020B0604020202020204" charset="0"/>
      <p:regular r:id="rId24"/>
      <p:bold r:id="rId25"/>
      <p:italic r:id="rId26"/>
      <p:boldItalic r:id="rId27"/>
    </p:embeddedFont>
    <p:embeddedFont>
      <p:font typeface="Arvo" panose="020B0604020202020204" charset="0"/>
      <p:regular r:id="rId28"/>
      <p:bold r:id="rId29"/>
      <p:italic r:id="rId30"/>
      <p:boldItalic r:id="rId31"/>
    </p:embeddedFont>
    <p:embeddedFont>
      <p:font typeface="Roboto Condensed" panose="020B0604020202020204" charset="0"/>
      <p:regular r:id="rId32"/>
      <p:bold r:id="rId33"/>
      <p:italic r:id="rId34"/>
      <p:boldItalic r:id="rId35"/>
    </p:embeddedFont>
    <p:embeddedFont>
      <p:font typeface="Wingdings 2" panose="05020102010507070707" pitchFamily="18" charset="2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378"/>
    <a:srgbClr val="FF9800"/>
    <a:srgbClr val="C7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0307D2-E4DD-4106-9A26-9809B58BEBDA}">
  <a:tblStyle styleId="{F10307D2-E4DD-4106-9A26-9809B58BEB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87" autoAdjust="0"/>
  </p:normalViewPr>
  <p:slideViewPr>
    <p:cSldViewPr snapToGrid="0">
      <p:cViewPr varScale="1">
        <p:scale>
          <a:sx n="109" d="100"/>
          <a:sy n="109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 smtClean="0">
                <a:effectLst/>
                <a:latin typeface="Roboto Condensed" panose="020B0604020202020204" charset="0"/>
                <a:ea typeface="Roboto Condensed" panose="020B0604020202020204" charset="0"/>
              </a:rPr>
              <a:t>Доля обучающихся, освоивших учебные программы по специальностям на «хорошо» и «отлично»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</a:rPr>
              <a:t>по дисциплинам "Информатика и ИКТ» и «Информационные</a:t>
            </a:r>
            <a:r>
              <a:rPr lang="ru-RU" sz="1200" b="1" baseline="0" dirty="0" smtClean="0">
                <a:latin typeface="Roboto Condensed" panose="020B0604020202020204" charset="0"/>
                <a:ea typeface="Roboto Condensed" panose="020B0604020202020204" charset="0"/>
              </a:rPr>
              <a:t> технологии в профессиональной деятельности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</a:rPr>
              <a:t>» за 2018-2020 учебные года</a:t>
            </a:r>
            <a:endParaRPr lang="ru-RU" sz="1200" b="1" dirty="0">
              <a:latin typeface="Roboto Condensed" panose="020B0604020202020204" charset="0"/>
              <a:ea typeface="Roboto Condensed" panose="020B06040202020202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 уч.год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Информатика и ИКТ</c:v>
                </c:pt>
                <c:pt idx="1">
                  <c:v>Информационные технологии в профессиональной деятельности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69.3</c:v>
                </c:pt>
                <c:pt idx="1">
                  <c:v>68.099999999999994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D8-42B0-9169-2042BA8389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 уч.год</c:v>
                </c:pt>
              </c:strCache>
            </c:strRef>
          </c:tx>
          <c:spPr>
            <a:solidFill>
              <a:srgbClr val="FF980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Информатика и ИКТ</c:v>
                </c:pt>
                <c:pt idx="1">
                  <c:v>Информационные технологии в профессиональной деятельности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74.7</c:v>
                </c:pt>
                <c:pt idx="1">
                  <c:v>70.400000000000006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D8-42B0-9169-2042BA838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702536"/>
        <c:axId val="508697616"/>
      </c:barChart>
      <c:catAx>
        <c:axId val="50870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697616"/>
        <c:crosses val="autoZero"/>
        <c:auto val="1"/>
        <c:lblAlgn val="ctr"/>
        <c:lblOffset val="100"/>
        <c:noMultiLvlLbl val="0"/>
      </c:catAx>
      <c:valAx>
        <c:axId val="50869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63500" sx="102000" sy="102000" algn="ctr" rotWithShape="0">
                <a:prstClr val="black">
                  <a:alpha val="31000"/>
                </a:prst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 smtClean="0">
                <a:effectLst/>
                <a:latin typeface="Roboto Condensed" panose="020B0604020202020204" charset="0"/>
                <a:ea typeface="Roboto Condensed" panose="020B0604020202020204" charset="0"/>
              </a:rPr>
              <a:t>Средний балл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</a:rPr>
              <a:t>по дисциплине "Информатика и ИКТ» за 2018-2020 учебные года</a:t>
            </a:r>
            <a:endParaRPr lang="ru-RU" sz="1200" b="1" dirty="0">
              <a:latin typeface="Roboto Condensed" panose="020B0604020202020204" charset="0"/>
              <a:ea typeface="Roboto Condensed" panose="020B06040202020202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 уч.год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Технология хлеба, кондитерских и макаронных изделий</c:v>
                </c:pt>
                <c:pt idx="1">
                  <c:v>Технология продукции общественного питания</c:v>
                </c:pt>
                <c:pt idx="2">
                  <c:v>Коммерция (по отраслям)</c:v>
                </c:pt>
                <c:pt idx="3">
                  <c:v>Товароведение и экспертиза качества потребительских товаров</c:v>
                </c:pt>
                <c:pt idx="4">
                  <c:v>Организация обслуживания в общественном питании</c:v>
                </c:pt>
                <c:pt idx="5">
                  <c:v>Повар, кондитер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3.8</c:v>
                </c:pt>
                <c:pt idx="2">
                  <c:v>4.3</c:v>
                </c:pt>
                <c:pt idx="3">
                  <c:v>4.0999999999999996</c:v>
                </c:pt>
                <c:pt idx="4">
                  <c:v>3.7</c:v>
                </c:pt>
                <c:pt idx="5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D-4863-B2A0-039FB834D3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 уч.год</c:v>
                </c:pt>
              </c:strCache>
            </c:strRef>
          </c:tx>
          <c:spPr>
            <a:solidFill>
              <a:srgbClr val="FF9800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Технология хлеба, кондитерских и макаронных изделий</c:v>
                </c:pt>
                <c:pt idx="1">
                  <c:v>Технология продукции общественного питания</c:v>
                </c:pt>
                <c:pt idx="2">
                  <c:v>Коммерция (по отраслям)</c:v>
                </c:pt>
                <c:pt idx="3">
                  <c:v>Товароведение и экспертиза качества потребительских товаров</c:v>
                </c:pt>
                <c:pt idx="4">
                  <c:v>Организация обслуживания в общественном питании</c:v>
                </c:pt>
                <c:pt idx="5">
                  <c:v>Повар, кондитер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4.5</c:v>
                </c:pt>
                <c:pt idx="4">
                  <c:v>4</c:v>
                </c:pt>
                <c:pt idx="5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D-4863-B2A0-039FB834D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702536"/>
        <c:axId val="508697616"/>
      </c:barChart>
      <c:catAx>
        <c:axId val="50870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697616"/>
        <c:crosses val="autoZero"/>
        <c:auto val="1"/>
        <c:lblAlgn val="ctr"/>
        <c:lblOffset val="100"/>
        <c:noMultiLvlLbl val="0"/>
      </c:catAx>
      <c:valAx>
        <c:axId val="50869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63500" sx="102000" sy="102000" algn="ctr" rotWithShape="0">
                <a:prstClr val="black">
                  <a:alpha val="31000"/>
                </a:prst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 smtClean="0">
                <a:effectLst/>
                <a:latin typeface="Roboto Condensed" panose="020B0604020202020204" charset="0"/>
                <a:ea typeface="Roboto Condensed" panose="020B0604020202020204" charset="0"/>
              </a:rPr>
              <a:t>Средний балл </a:t>
            </a: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</a:rPr>
              <a:t>по дисциплине "Информационные технологии в профессиональной деятельности» </a:t>
            </a:r>
          </a:p>
          <a:p>
            <a:pPr>
              <a:defRPr/>
            </a:pPr>
            <a:r>
              <a:rPr lang="ru-RU" sz="1200" b="1" dirty="0" smtClean="0">
                <a:latin typeface="Roboto Condensed" panose="020B0604020202020204" charset="0"/>
                <a:ea typeface="Roboto Condensed" panose="020B0604020202020204" charset="0"/>
              </a:rPr>
              <a:t>за 2018-2020 учебные года</a:t>
            </a:r>
            <a:endParaRPr lang="ru-RU" sz="1200" b="1" dirty="0">
              <a:latin typeface="Roboto Condensed" panose="020B0604020202020204" charset="0"/>
              <a:ea typeface="Roboto Condensed" panose="020B06040202020202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 уч.год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Технология хлеба, кондитерских и макаронных изделий</c:v>
                </c:pt>
                <c:pt idx="1">
                  <c:v>Технология продукции общественного питания</c:v>
                </c:pt>
                <c:pt idx="2">
                  <c:v>Коммерция (по отраслям)</c:v>
                </c:pt>
                <c:pt idx="3">
                  <c:v>Товароведение и экспертиза качества потребительских товаров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</c:v>
                </c:pt>
                <c:pt idx="1">
                  <c:v>4</c:v>
                </c:pt>
                <c:pt idx="2">
                  <c:v>4</c:v>
                </c:pt>
                <c:pt idx="3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E-4361-A130-FC45A98EA0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 уч.год</c:v>
                </c:pt>
              </c:strCache>
            </c:strRef>
          </c:tx>
          <c:spPr>
            <a:solidFill>
              <a:srgbClr val="FF980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Технология хлеба, кондитерских и макаронных изделий</c:v>
                </c:pt>
                <c:pt idx="1">
                  <c:v>Технология продукции общественного питания</c:v>
                </c:pt>
                <c:pt idx="2">
                  <c:v>Коммерция (по отраслям)</c:v>
                </c:pt>
                <c:pt idx="3">
                  <c:v>Товароведение и экспертиза качества потребительских товаров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4.5</c:v>
                </c:pt>
                <c:pt idx="1">
                  <c:v>4</c:v>
                </c:pt>
                <c:pt idx="2">
                  <c:v>4.0999999999999996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E-4361-A130-FC45A98EA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702536"/>
        <c:axId val="508697616"/>
      </c:barChart>
      <c:catAx>
        <c:axId val="50870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697616"/>
        <c:crosses val="autoZero"/>
        <c:auto val="1"/>
        <c:lblAlgn val="ctr"/>
        <c:lblOffset val="100"/>
        <c:noMultiLvlLbl val="0"/>
      </c:catAx>
      <c:valAx>
        <c:axId val="50869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63500" sx="102000" sy="102000" algn="ctr" rotWithShape="0">
                <a:prstClr val="black">
                  <a:alpha val="31000"/>
                </a:prst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59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735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120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909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748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51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319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47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4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59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60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799" y="1090751"/>
            <a:ext cx="6884377" cy="905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ПОРТФОЛИО </a:t>
            </a:r>
            <a:r>
              <a:rPr lang="ru-RU" sz="3200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ПРЕПОДАВАТЕЛЯ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109849"/>
            <a:ext cx="766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Государственное профессиональное образовательное учреждение </a:t>
            </a:r>
            <a:endParaRPr lang="ru-RU" sz="18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ru-RU" sz="18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«</a:t>
            </a:r>
            <a:r>
              <a:rPr lang="ru-RU" sz="1800" b="1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Беловский политехнический техникум»</a:t>
            </a:r>
            <a:endParaRPr lang="ru-RU" sz="1800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080" y="4290645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БЕЛОВО 2020</a:t>
            </a:r>
            <a:endParaRPr lang="ru-RU" sz="1600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2750" y="2304050"/>
            <a:ext cx="24304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АЛХИМОВА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ЕВГЕНИЯ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ВАЛЕРЬЕВИЧА</a:t>
            </a:r>
            <a:endParaRPr lang="ru-RU" sz="2800" b="1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4" y="382065"/>
            <a:ext cx="553152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3</a:t>
            </a:r>
            <a:r>
              <a:rPr lang="ru-RU" sz="16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. Достижение обучающимися положительных результатов освоения образовательных программ по итогам мониторинга системы образования</a:t>
            </a:r>
            <a:endParaRPr sz="16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4" name="Google Shape;735;p37"/>
          <p:cNvGrpSpPr/>
          <p:nvPr/>
        </p:nvGrpSpPr>
        <p:grpSpPr>
          <a:xfrm>
            <a:off x="220717" y="563565"/>
            <a:ext cx="394593" cy="403200"/>
            <a:chOff x="3932350" y="3714775"/>
            <a:chExt cx="439650" cy="319075"/>
          </a:xfrm>
        </p:grpSpPr>
        <p:sp>
          <p:nvSpPr>
            <p:cNvPr id="15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60185532"/>
              </p:ext>
            </p:extLst>
          </p:nvPr>
        </p:nvGraphicFramePr>
        <p:xfrm>
          <a:off x="814275" y="1413547"/>
          <a:ext cx="4698124" cy="327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3056602"/>
              </p:ext>
            </p:extLst>
          </p:nvPr>
        </p:nvGraphicFramePr>
        <p:xfrm>
          <a:off x="599962" y="1220665"/>
          <a:ext cx="4829288" cy="327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oogle Shape;376;p25"/>
          <p:cNvGrpSpPr/>
          <p:nvPr/>
        </p:nvGrpSpPr>
        <p:grpSpPr>
          <a:xfrm>
            <a:off x="5909452" y="1284129"/>
            <a:ext cx="2967313" cy="3057430"/>
            <a:chOff x="201402" y="1401152"/>
            <a:chExt cx="8042448" cy="1713161"/>
          </a:xfrm>
        </p:grpSpPr>
        <p:sp>
          <p:nvSpPr>
            <p:cNvPr id="9" name="Google Shape;377;p25"/>
            <p:cNvSpPr/>
            <p:nvPr/>
          </p:nvSpPr>
          <p:spPr>
            <a:xfrm>
              <a:off x="7000050" y="1401152"/>
              <a:ext cx="1243800" cy="122411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" name="Google Shape;378;p25"/>
            <p:cNvSpPr/>
            <p:nvPr/>
          </p:nvSpPr>
          <p:spPr>
            <a:xfrm flipH="1">
              <a:off x="1429539" y="1523563"/>
              <a:ext cx="5570509" cy="1475889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-1800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  <a:sym typeface="Arvo"/>
                </a:rPr>
                <a:t>Результат:</a:t>
              </a:r>
            </a:p>
            <a:p>
              <a:pPr lvl="0" indent="-180000"/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По учебным дисциплинам «Информатика и ИКТ» и «Информационные технологии в профессиональной деятельности» 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период с 2018 по 2020 год средний балл по итогам экзаменов повысился в среднем на 0,2 и составил 4,2.</a:t>
              </a:r>
              <a:endParaRPr lang="ru-RU" sz="1200" dirty="0" smtClean="0">
                <a:solidFill>
                  <a:srgbClr val="3F53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379;p25"/>
            <p:cNvSpPr/>
            <p:nvPr/>
          </p:nvSpPr>
          <p:spPr>
            <a:xfrm rot="10800000" flipH="1">
              <a:off x="7000050" y="1519496"/>
              <a:ext cx="1243800" cy="1477632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2" name="Google Shape;380;p25"/>
            <p:cNvSpPr/>
            <p:nvPr/>
          </p:nvSpPr>
          <p:spPr>
            <a:xfrm flipH="1">
              <a:off x="201402" y="1523563"/>
              <a:ext cx="1243800" cy="1473565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3" name="Google Shape;381;p25"/>
            <p:cNvSpPr/>
            <p:nvPr/>
          </p:nvSpPr>
          <p:spPr>
            <a:xfrm rot="10800000">
              <a:off x="201402" y="2997128"/>
              <a:ext cx="1243800" cy="117185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0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41" y="1193944"/>
            <a:ext cx="2063279" cy="29185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31897" y="392575"/>
            <a:ext cx="550702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4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4. Выявление и развитие способностей обучающихся к научной, творческой, физкультурно-спортивной деятельности, а также их участие в олимпиадах, конкурсах, фестивалях, соревнованиях</a:t>
            </a:r>
            <a:endParaRPr lang="ru-RU" sz="1400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Arvo"/>
              <a:sym typeface="Arvo"/>
            </a:endParaRP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9" name="Google Shape;628;p37"/>
          <p:cNvGrpSpPr/>
          <p:nvPr/>
        </p:nvGrpSpPr>
        <p:grpSpPr>
          <a:xfrm>
            <a:off x="199697" y="576000"/>
            <a:ext cx="405103" cy="403200"/>
            <a:chOff x="5290150" y="1636700"/>
            <a:chExt cx="425025" cy="429875"/>
          </a:xfrm>
        </p:grpSpPr>
        <p:sp>
          <p:nvSpPr>
            <p:cNvPr id="20" name="Google Shape;629;p37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0;p37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84" y="1406973"/>
            <a:ext cx="2063280" cy="29185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28" y="1584832"/>
            <a:ext cx="1959885" cy="2988881"/>
          </a:xfrm>
          <a:prstGeom prst="rect">
            <a:avLst/>
          </a:prstGeom>
          <a:effectLst>
            <a:glow>
              <a:schemeClr val="accent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86" y="1793437"/>
            <a:ext cx="2087387" cy="2958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" y="3267027"/>
            <a:ext cx="2392650" cy="1685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3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710150" y="392575"/>
            <a:ext cx="5774723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11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5.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9" name="Google Shape;901;p37"/>
          <p:cNvGrpSpPr/>
          <p:nvPr/>
        </p:nvGrpSpPr>
        <p:grpSpPr>
          <a:xfrm>
            <a:off x="295200" y="576000"/>
            <a:ext cx="309600" cy="403200"/>
            <a:chOff x="6718575" y="2318625"/>
            <a:chExt cx="256950" cy="407375"/>
          </a:xfrm>
        </p:grpSpPr>
        <p:sp>
          <p:nvSpPr>
            <p:cNvPr id="20" name="Google Shape;902;p3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3;p3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;p3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5;p3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6;p3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7;p3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8;p3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9;p3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" y="2348008"/>
            <a:ext cx="4080950" cy="24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14" y="2141888"/>
            <a:ext cx="3750936" cy="2429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46" y="1963068"/>
            <a:ext cx="3940190" cy="2430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5732" y="1807676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Тестирование в программе</a:t>
            </a:r>
            <a:endParaRPr lang="en-US" b="1" dirty="0" smtClean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MyTest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6105" y="1458580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Web-</a:t>
            </a:r>
            <a:r>
              <a:rPr lang="ru-RU" b="1" dirty="0" err="1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квест</a:t>
            </a:r>
            <a:endParaRPr lang="ru-RU" b="1" dirty="0" smtClean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«Информационная безопасность»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7528" y="1618668"/>
            <a:ext cx="271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Тестирование с использованием </a:t>
            </a:r>
          </a:p>
          <a:p>
            <a:pPr algn="ctr"/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сервиса </a:t>
            </a:r>
            <a:r>
              <a:rPr lang="en-US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Формы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 txBox="1">
            <a:spLocks noGrp="1"/>
          </p:cNvSpPr>
          <p:nvPr>
            <p:ph type="title" idx="4294967295"/>
          </p:nvPr>
        </p:nvSpPr>
        <p:spPr>
          <a:xfrm>
            <a:off x="1942800" y="877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3F5378"/>
                </a:solidFill>
              </a:rPr>
              <a:t>Созданные сайты</a:t>
            </a:r>
            <a:endParaRPr dirty="0">
              <a:solidFill>
                <a:srgbClr val="3F5378"/>
              </a:solidFill>
            </a:endParaRPr>
          </a:p>
        </p:txBody>
      </p:sp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" y="2692781"/>
            <a:ext cx="3897631" cy="19437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89" y="1715753"/>
            <a:ext cx="3564622" cy="20535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12" y="853975"/>
            <a:ext cx="3780806" cy="2048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2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51" y="789114"/>
            <a:ext cx="2066074" cy="29201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99" y="1086082"/>
            <a:ext cx="2065302" cy="291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89" y="1401682"/>
            <a:ext cx="2065421" cy="291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7" name="Google Shape;357;p24"/>
          <p:cNvSpPr txBox="1">
            <a:spLocks noGrp="1"/>
          </p:cNvSpPr>
          <p:nvPr>
            <p:ph type="title" idx="4294967295"/>
          </p:nvPr>
        </p:nvSpPr>
        <p:spPr>
          <a:xfrm>
            <a:off x="1942800" y="877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3F5378"/>
                </a:solidFill>
              </a:rPr>
              <a:t>Курсы центра он-</a:t>
            </a:r>
            <a:r>
              <a:rPr lang="ru-RU" dirty="0" err="1" smtClean="0">
                <a:solidFill>
                  <a:srgbClr val="3F5378"/>
                </a:solidFill>
              </a:rPr>
              <a:t>лайн</a:t>
            </a:r>
            <a:r>
              <a:rPr lang="ru-RU" dirty="0" smtClean="0">
                <a:solidFill>
                  <a:srgbClr val="3F5378"/>
                </a:solidFill>
              </a:rPr>
              <a:t> обучения </a:t>
            </a:r>
            <a:br>
              <a:rPr lang="ru-RU" dirty="0" smtClean="0">
                <a:solidFill>
                  <a:srgbClr val="3F5378"/>
                </a:solidFill>
              </a:rPr>
            </a:br>
            <a:r>
              <a:rPr lang="ru-RU" dirty="0" smtClean="0">
                <a:solidFill>
                  <a:srgbClr val="3F5378"/>
                </a:solidFill>
              </a:rPr>
              <a:t>«</a:t>
            </a:r>
            <a:r>
              <a:rPr lang="ru-RU" dirty="0" err="1" smtClean="0">
                <a:solidFill>
                  <a:srgbClr val="3F5378"/>
                </a:solidFill>
              </a:rPr>
              <a:t>Нетология</a:t>
            </a:r>
            <a:r>
              <a:rPr lang="ru-RU" dirty="0" smtClean="0">
                <a:solidFill>
                  <a:srgbClr val="3F5378"/>
                </a:solidFill>
              </a:rPr>
              <a:t>»</a:t>
            </a:r>
            <a:endParaRPr dirty="0">
              <a:solidFill>
                <a:srgbClr val="3F5378"/>
              </a:solidFill>
            </a:endParaRPr>
          </a:p>
        </p:txBody>
      </p:sp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38" y="1717283"/>
            <a:ext cx="2065420" cy="2919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8" y="2032882"/>
            <a:ext cx="2065420" cy="291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8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44" y="1120759"/>
            <a:ext cx="2063842" cy="291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69" y="1423113"/>
            <a:ext cx="2063961" cy="291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7" name="Google Shape;357;p24"/>
          <p:cNvSpPr txBox="1">
            <a:spLocks noGrp="1"/>
          </p:cNvSpPr>
          <p:nvPr>
            <p:ph type="title" idx="4294967295"/>
          </p:nvPr>
        </p:nvSpPr>
        <p:spPr>
          <a:xfrm>
            <a:off x="1942800" y="877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3F5378"/>
                </a:solidFill>
              </a:rPr>
              <a:t>Курсы компании «Доктор Веб»</a:t>
            </a:r>
            <a:endParaRPr dirty="0">
              <a:solidFill>
                <a:srgbClr val="3F5378"/>
              </a:solidFill>
            </a:endParaRPr>
          </a:p>
        </p:txBody>
      </p:sp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54" y="1715205"/>
            <a:ext cx="2063960" cy="2919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8" y="2032882"/>
            <a:ext cx="2063961" cy="291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9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677625"/>
            <a:ext cx="2928937" cy="2027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26" y="1460345"/>
            <a:ext cx="2859674" cy="2023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7" name="Google Shape;357;p24"/>
          <p:cNvSpPr txBox="1">
            <a:spLocks noGrp="1"/>
          </p:cNvSpPr>
          <p:nvPr>
            <p:ph type="title" idx="4294967295"/>
          </p:nvPr>
        </p:nvSpPr>
        <p:spPr>
          <a:xfrm>
            <a:off x="1942800" y="877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3F5378"/>
                </a:solidFill>
              </a:rPr>
              <a:t>Курсы</a:t>
            </a:r>
            <a:endParaRPr dirty="0">
              <a:solidFill>
                <a:srgbClr val="3F5378"/>
              </a:solidFill>
            </a:endParaRPr>
          </a:p>
        </p:txBody>
      </p:sp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08" y="2147142"/>
            <a:ext cx="2630087" cy="2032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3" y="2919760"/>
            <a:ext cx="2874779" cy="2032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9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710151" y="392575"/>
            <a:ext cx="560194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6. </a:t>
            </a:r>
            <a:r>
              <a:rPr lang="ru-RU" sz="12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Активное 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</a:t>
            </a: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19" name="Google Shape;901;p37"/>
          <p:cNvGrpSpPr/>
          <p:nvPr/>
        </p:nvGrpSpPr>
        <p:grpSpPr>
          <a:xfrm>
            <a:off x="295200" y="576000"/>
            <a:ext cx="309600" cy="403200"/>
            <a:chOff x="6718575" y="2318625"/>
            <a:chExt cx="256950" cy="407375"/>
          </a:xfrm>
        </p:grpSpPr>
        <p:sp>
          <p:nvSpPr>
            <p:cNvPr id="20" name="Google Shape;902;p3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3;p3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;p3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5;p3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6;p3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7;p3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8;p3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9;p3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2" y="2348008"/>
            <a:ext cx="3473510" cy="24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41" y="2141888"/>
            <a:ext cx="3449281" cy="2429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59" y="1963068"/>
            <a:ext cx="3451164" cy="2430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4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4" y="2179334"/>
            <a:ext cx="3369892" cy="2446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60" y="1667615"/>
            <a:ext cx="3449281" cy="242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09" y="1138831"/>
            <a:ext cx="3451164" cy="2418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3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Содержание портфолио:</a:t>
            </a:r>
            <a:endParaRPr dirty="0"/>
          </a:p>
        </p:txBody>
      </p:sp>
      <p:sp>
        <p:nvSpPr>
          <p:cNvPr id="191" name="Google Shape;191;p12"/>
          <p:cNvSpPr txBox="1">
            <a:spLocks noGrp="1"/>
          </p:cNvSpPr>
          <p:nvPr>
            <p:ph type="body" idx="2"/>
          </p:nvPr>
        </p:nvSpPr>
        <p:spPr>
          <a:xfrm>
            <a:off x="814275" y="4286925"/>
            <a:ext cx="51684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i="1" dirty="0">
              <a:solidFill>
                <a:srgbClr val="3F537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 dirty="0">
              <a:solidFill>
                <a:srgbClr val="3F5378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14275" y="1447542"/>
            <a:ext cx="75676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600"/>
              </a:spcAft>
              <a:buClr>
                <a:srgbClr val="3F5378"/>
              </a:buClr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Общие сведения о преподавателе</a:t>
            </a:r>
          </a:p>
          <a:p>
            <a:pPr marL="228600" lvl="0" indent="-228600" algn="just">
              <a:spcAft>
                <a:spcPts val="600"/>
              </a:spcAft>
              <a:buClr>
                <a:srgbClr val="3F5378"/>
              </a:buClr>
              <a:buFont typeface="Arial"/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Достижение </a:t>
            </a:r>
            <a:r>
              <a:rPr lang="ru-RU" sz="12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обучающимися положительной динамики результатов освоения образовательных программ по итогам мониторингов, проводимых </a:t>
            </a: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организацией</a:t>
            </a:r>
          </a:p>
          <a:p>
            <a:pPr marL="228600" indent="-228600" algn="just">
              <a:spcAft>
                <a:spcPts val="600"/>
              </a:spcAft>
              <a:buClr>
                <a:srgbClr val="3F5378"/>
              </a:buClr>
              <a:buFont typeface="Arial"/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Достижение </a:t>
            </a:r>
            <a:r>
              <a:rPr lang="ru-RU" sz="12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обучающимися положительных результатов освоения образовательных программ по итогам мониторинга системы </a:t>
            </a: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образования</a:t>
            </a:r>
          </a:p>
          <a:p>
            <a:pPr marL="228600" lvl="0" indent="-228600" algn="just">
              <a:spcAft>
                <a:spcPts val="600"/>
              </a:spcAft>
              <a:buClr>
                <a:srgbClr val="3F5378"/>
              </a:buClr>
              <a:buFont typeface="Arial"/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Выявление </a:t>
            </a:r>
            <a:r>
              <a:rPr lang="ru-RU" sz="12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и развитие способностей обучающихся к научной, творческой, физкультурно-спортивной деятельности, а также их участие в олимпиадах, конкурсах, фестивалях, </a:t>
            </a: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соревнованиях</a:t>
            </a:r>
          </a:p>
          <a:p>
            <a:pPr marL="228600" indent="-228600" algn="just">
              <a:spcAft>
                <a:spcPts val="600"/>
              </a:spcAft>
              <a:buClr>
                <a:srgbClr val="3F5378"/>
              </a:buClr>
              <a:buFont typeface="Arial"/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Личный </a:t>
            </a:r>
            <a:r>
              <a:rPr lang="ru-RU" sz="12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</a:t>
            </a: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инновационной</a:t>
            </a:r>
          </a:p>
          <a:p>
            <a:pPr marL="228600" indent="-228600" algn="just">
              <a:spcAft>
                <a:spcPts val="600"/>
              </a:spcAft>
              <a:buClr>
                <a:srgbClr val="3F5378"/>
              </a:buClr>
              <a:buFont typeface="Arial"/>
              <a:buAutoNum type="arabicPeriod"/>
            </a:pPr>
            <a:r>
              <a:rPr lang="ru-RU" sz="1200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Активное </a:t>
            </a:r>
            <a:r>
              <a:rPr lang="ru-RU" sz="12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</a:t>
            </a:r>
            <a:endParaRPr lang="ru-RU" sz="12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ru-RU" sz="1200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lvl="0" indent="-228600">
              <a:buFont typeface="Arial"/>
              <a:buAutoNum type="arabicPeriod"/>
            </a:pPr>
            <a:endParaRPr lang="ru-RU" sz="12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  <a:cs typeface="Arvo"/>
              <a:sym typeface="Arvo"/>
            </a:endParaRPr>
          </a:p>
          <a:p>
            <a:pPr marL="228600" indent="-228600">
              <a:buFont typeface="Arial"/>
              <a:buAutoNum type="arabicPeriod"/>
            </a:pPr>
            <a:endParaRPr lang="ru-RU" sz="12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  <a:cs typeface="Arvo"/>
              <a:sym typeface="Arvo"/>
            </a:endParaRPr>
          </a:p>
          <a:p>
            <a:pPr marL="228600" lvl="0" indent="-228600">
              <a:buFont typeface="Arial"/>
              <a:buAutoNum type="arabicPeriod"/>
            </a:pPr>
            <a:endParaRPr lang="ru-RU" sz="12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  <a:cs typeface="Arvo"/>
              <a:sym typeface="Arvo"/>
            </a:endParaRP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1" b="1929"/>
          <a:stretch/>
        </p:blipFill>
        <p:spPr>
          <a:xfrm>
            <a:off x="6665119" y="608021"/>
            <a:ext cx="1954196" cy="2778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76" y="1374221"/>
            <a:ext cx="1922029" cy="2778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84" y="1795576"/>
            <a:ext cx="2008881" cy="2840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5" y="2586610"/>
            <a:ext cx="3358781" cy="23654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54" y="853975"/>
            <a:ext cx="2230985" cy="3222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32" y="1011775"/>
            <a:ext cx="2230985" cy="3222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49" y="1227062"/>
            <a:ext cx="2251134" cy="3251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54" y="1384862"/>
            <a:ext cx="2251134" cy="3251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7" name="Google Shape;357;p24"/>
          <p:cNvSpPr txBox="1">
            <a:spLocks noGrp="1"/>
          </p:cNvSpPr>
          <p:nvPr>
            <p:ph type="title" idx="4294967295"/>
          </p:nvPr>
        </p:nvSpPr>
        <p:spPr>
          <a:xfrm>
            <a:off x="1942800" y="877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3F5378"/>
                </a:solidFill>
              </a:rPr>
              <a:t>Областной конкурс «</a:t>
            </a:r>
            <a:r>
              <a:rPr lang="ru-RU" dirty="0">
                <a:solidFill>
                  <a:srgbClr val="3F5378"/>
                </a:solidFill>
              </a:rPr>
              <a:t>Развитие </a:t>
            </a:r>
            <a:r>
              <a:rPr lang="en-US" dirty="0">
                <a:solidFill>
                  <a:srgbClr val="3F5378"/>
                </a:solidFill>
              </a:rPr>
              <a:t>XXI</a:t>
            </a:r>
            <a:r>
              <a:rPr lang="ru-RU" dirty="0">
                <a:solidFill>
                  <a:srgbClr val="3F5378"/>
                </a:solidFill>
              </a:rPr>
              <a:t> век</a:t>
            </a:r>
            <a:r>
              <a:rPr lang="ru-RU" dirty="0" smtClean="0">
                <a:solidFill>
                  <a:srgbClr val="3F5378"/>
                </a:solidFill>
              </a:rPr>
              <a:t>»</a:t>
            </a:r>
            <a:endParaRPr dirty="0">
              <a:solidFill>
                <a:srgbClr val="3F5378"/>
              </a:solidFill>
            </a:endParaRPr>
          </a:p>
        </p:txBody>
      </p:sp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32" y="1542662"/>
            <a:ext cx="2251134" cy="3251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9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1. Общие сведения о </a:t>
            </a:r>
            <a:r>
              <a:rPr lang="ru-RU" dirty="0" smtClean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преподавателе</a:t>
            </a:r>
            <a:endParaRPr lang="ru-RU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494174" y="1491000"/>
            <a:ext cx="6200916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Алхимов Евгений Валерьевич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22 августа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1985 года рождения</a:t>
            </a:r>
          </a:p>
          <a:p>
            <a:pPr>
              <a:buFont typeface="Wingdings 2" pitchFamily="18" charset="2"/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Должность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преподаватель</a:t>
            </a:r>
          </a:p>
          <a:p>
            <a:pPr>
              <a:buFont typeface="Wingdings 2" pitchFamily="18" charset="2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Общий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стаж работы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13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лет</a:t>
            </a:r>
          </a:p>
          <a:p>
            <a:pPr>
              <a:buFont typeface="Wingdings 2" pitchFamily="18" charset="2"/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Стаж в должности преподавателя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3 год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  <a:tabLst>
                <a:tab pos="452438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с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сентября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2017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г. – преподаватель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ГПОУ БелТТиСУ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Преподаваемые дисциплины:</a:t>
            </a:r>
          </a:p>
          <a:p>
            <a:pPr>
              <a:buFont typeface="Wingdings 2" pitchFamily="18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Информатика и ИКТ</a:t>
            </a:r>
          </a:p>
          <a:p>
            <a:pPr>
              <a:buFont typeface="Wingdings 2" pitchFamily="18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Информационные технологии в профессиональной деятельности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" name="Google Shape;678;p37"/>
          <p:cNvSpPr/>
          <p:nvPr/>
        </p:nvSpPr>
        <p:spPr>
          <a:xfrm>
            <a:off x="272562" y="576000"/>
            <a:ext cx="332238" cy="40320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656" r="13350" b="12659"/>
          <a:stretch/>
        </p:blipFill>
        <p:spPr>
          <a:xfrm>
            <a:off x="5906814" y="1262979"/>
            <a:ext cx="2984938" cy="2762483"/>
          </a:xfrm>
          <a:prstGeom prst="rect">
            <a:avLst/>
          </a:prstGeom>
          <a:ln w="15875">
            <a:solidFill>
              <a:srgbClr val="FF98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2945413" y="272698"/>
            <a:ext cx="3288322" cy="27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Образование</a:t>
            </a:r>
            <a:endParaRPr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44398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74" y="657905"/>
            <a:ext cx="5034722" cy="3615158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5" y="1017675"/>
            <a:ext cx="5066356" cy="3618825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1597572" y="272698"/>
            <a:ext cx="6936827" cy="27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Результаты прохождения курсов</a:t>
            </a:r>
            <a:endParaRPr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44398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561412"/>
              </p:ext>
            </p:extLst>
          </p:nvPr>
        </p:nvGraphicFramePr>
        <p:xfrm>
          <a:off x="199697" y="715866"/>
          <a:ext cx="8734095" cy="3444240"/>
        </p:xfrm>
        <a:graphic>
          <a:graphicData uri="http://schemas.openxmlformats.org/drawingml/2006/table">
            <a:tbl>
              <a:tblPr firstRow="1" bandRow="1">
                <a:tableStyleId>{F10307D2-E4DD-4106-9A26-9809B58BEBDA}</a:tableStyleId>
              </a:tblPr>
              <a:tblGrid>
                <a:gridCol w="546537">
                  <a:extLst>
                    <a:ext uri="{9D8B030D-6E8A-4147-A177-3AD203B41FA5}">
                      <a16:colId xmlns:a16="http://schemas.microsoft.com/office/drawing/2014/main" val="2555448985"/>
                    </a:ext>
                  </a:extLst>
                </a:gridCol>
                <a:gridCol w="4166863">
                  <a:extLst>
                    <a:ext uri="{9D8B030D-6E8A-4147-A177-3AD203B41FA5}">
                      <a16:colId xmlns:a16="http://schemas.microsoft.com/office/drawing/2014/main" val="4165803449"/>
                    </a:ext>
                  </a:extLst>
                </a:gridCol>
                <a:gridCol w="941165">
                  <a:extLst>
                    <a:ext uri="{9D8B030D-6E8A-4147-A177-3AD203B41FA5}">
                      <a16:colId xmlns:a16="http://schemas.microsoft.com/office/drawing/2014/main" val="4025511584"/>
                    </a:ext>
                  </a:extLst>
                </a:gridCol>
                <a:gridCol w="3079530">
                  <a:extLst>
                    <a:ext uri="{9D8B030D-6E8A-4147-A177-3AD203B41FA5}">
                      <a16:colId xmlns:a16="http://schemas.microsoft.com/office/drawing/2014/main" val="2708280683"/>
                    </a:ext>
                  </a:extLst>
                </a:gridCol>
              </a:tblGrid>
              <a:tr h="494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курсов повышения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858497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«Передовые производственные технологии»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150 часов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ФГАОУ ВО «Санкт-Петербургский политехнический университет Петра Великого»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951691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«Информационная безопасность участников образовательного процесса в условиях 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цифровизации</a:t>
                      </a: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24 часа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ГБУ ДПО «Кузбасский региональный институт развития профессионального образования»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441439"/>
                  </a:ext>
                </a:extLst>
              </a:tr>
              <a:tr h="686961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«Психолого-педагогическое и методическое сопровождение конкурсов педагогических работников профессиональных образовательных организаций»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144 часа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ГБУ ДПО «Кузбасский региональный институт развития профессионального образования»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79352"/>
                  </a:ext>
                </a:extLst>
              </a:tr>
              <a:tr h="488506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«Интеллектуальная собственность в цифровой экономике: от заявки до внедрения»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24 часа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ФГБУ «Федеральный институт промышленной собственности»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354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4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Google Shape;249;p17"/>
          <p:cNvSpPr txBox="1">
            <a:spLocks/>
          </p:cNvSpPr>
          <p:nvPr/>
        </p:nvSpPr>
        <p:spPr>
          <a:xfrm>
            <a:off x="1597572" y="272698"/>
            <a:ext cx="6936827" cy="27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Результаты прохождения курсов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b="1295"/>
          <a:stretch/>
        </p:blipFill>
        <p:spPr>
          <a:xfrm>
            <a:off x="3526971" y="788148"/>
            <a:ext cx="5183505" cy="3559164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7" y="1123499"/>
            <a:ext cx="5166885" cy="3670801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9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Google Shape;249;p17"/>
          <p:cNvSpPr txBox="1">
            <a:spLocks/>
          </p:cNvSpPr>
          <p:nvPr/>
        </p:nvSpPr>
        <p:spPr>
          <a:xfrm>
            <a:off x="1597572" y="272698"/>
            <a:ext cx="6936827" cy="27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Результаты прохождения курсов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1330"/>
          <a:stretch/>
        </p:blipFill>
        <p:spPr>
          <a:xfrm>
            <a:off x="3570514" y="689621"/>
            <a:ext cx="5123186" cy="3619318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r="870" b="1019"/>
          <a:stretch/>
        </p:blipFill>
        <p:spPr>
          <a:xfrm>
            <a:off x="451822" y="1114138"/>
            <a:ext cx="5120640" cy="3668319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1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Google Shape;249;p17"/>
          <p:cNvSpPr txBox="1">
            <a:spLocks/>
          </p:cNvSpPr>
          <p:nvPr/>
        </p:nvSpPr>
        <p:spPr>
          <a:xfrm>
            <a:off x="1616592" y="272698"/>
            <a:ext cx="5917328" cy="27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ru-RU" b="1" dirty="0" smtClean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Награды</a:t>
            </a:r>
            <a:endParaRPr lang="ru-RU" b="1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95" y="867395"/>
            <a:ext cx="2566121" cy="3668319"/>
          </a:xfrm>
          <a:prstGeom prst="rect">
            <a:avLst/>
          </a:prstGeom>
          <a:ln w="158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7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56028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6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2. Достижение обучающимися положительной динамики результатов освоения образовательных программ по итогам мониторингов, проводимых организацией</a:t>
            </a:r>
            <a:endParaRPr lang="ru-RU" sz="1600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Arvo"/>
              <a:sym typeface="Arvo"/>
            </a:endParaRPr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9" name="Google Shape;741;p37"/>
          <p:cNvGrpSpPr/>
          <p:nvPr/>
        </p:nvGrpSpPr>
        <p:grpSpPr>
          <a:xfrm>
            <a:off x="210206" y="576000"/>
            <a:ext cx="394593" cy="403200"/>
            <a:chOff x="4604550" y="3714775"/>
            <a:chExt cx="439625" cy="319075"/>
          </a:xfrm>
        </p:grpSpPr>
        <p:sp>
          <p:nvSpPr>
            <p:cNvPr id="20" name="Google Shape;742;p37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3;p37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63335034"/>
              </p:ext>
            </p:extLst>
          </p:nvPr>
        </p:nvGraphicFramePr>
        <p:xfrm>
          <a:off x="814275" y="1413547"/>
          <a:ext cx="4698124" cy="327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oogle Shape;376;p25"/>
          <p:cNvGrpSpPr/>
          <p:nvPr/>
        </p:nvGrpSpPr>
        <p:grpSpPr>
          <a:xfrm>
            <a:off x="5930883" y="1284129"/>
            <a:ext cx="2967313" cy="3057430"/>
            <a:chOff x="201402" y="1401152"/>
            <a:chExt cx="8042448" cy="1713161"/>
          </a:xfrm>
        </p:grpSpPr>
        <p:sp>
          <p:nvSpPr>
            <p:cNvPr id="11" name="Google Shape;377;p25"/>
            <p:cNvSpPr/>
            <p:nvPr/>
          </p:nvSpPr>
          <p:spPr>
            <a:xfrm>
              <a:off x="7000050" y="1401152"/>
              <a:ext cx="1243800" cy="122411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2" name="Google Shape;378;p25"/>
            <p:cNvSpPr/>
            <p:nvPr/>
          </p:nvSpPr>
          <p:spPr>
            <a:xfrm flipH="1">
              <a:off x="1429539" y="1523563"/>
              <a:ext cx="5570509" cy="1475889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-1800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  <a:sym typeface="Arvo"/>
                </a:rPr>
                <a:t>Результат:</a:t>
              </a:r>
            </a:p>
            <a:p>
              <a:pPr lvl="0" indent="-180000"/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По учебной дисциплине «Информатика и ИКТ» рост 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обучающихся, имеющих оценки «хорошо» и «отлично» - составил 5,4 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lvl="0" indent="-180000"/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По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учебной дисциплине «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Информационные технологии в профессиональной деятельности»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рост 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обучающихся, имеющих оценки «хорошо» и «отлично» - составил 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2,3 %</a:t>
              </a:r>
              <a:endParaRPr lang="ru-RU" dirty="0" smtClean="0"/>
            </a:p>
          </p:txBody>
        </p:sp>
        <p:sp>
          <p:nvSpPr>
            <p:cNvPr id="13" name="Google Shape;379;p25"/>
            <p:cNvSpPr/>
            <p:nvPr/>
          </p:nvSpPr>
          <p:spPr>
            <a:xfrm rot="10800000" flipH="1">
              <a:off x="7000050" y="1519496"/>
              <a:ext cx="1243800" cy="1477632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4" name="Google Shape;380;p25"/>
            <p:cNvSpPr/>
            <p:nvPr/>
          </p:nvSpPr>
          <p:spPr>
            <a:xfrm flipH="1">
              <a:off x="201402" y="1523563"/>
              <a:ext cx="1243800" cy="1473565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5" name="Google Shape;381;p25"/>
            <p:cNvSpPr/>
            <p:nvPr/>
          </p:nvSpPr>
          <p:spPr>
            <a:xfrm rot="10800000">
              <a:off x="201402" y="2997128"/>
              <a:ext cx="1243800" cy="117185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6" name="Google Shape;376;p25"/>
          <p:cNvGrpSpPr/>
          <p:nvPr/>
        </p:nvGrpSpPr>
        <p:grpSpPr>
          <a:xfrm>
            <a:off x="5909452" y="1284129"/>
            <a:ext cx="2967313" cy="3057430"/>
            <a:chOff x="201402" y="1401152"/>
            <a:chExt cx="8042448" cy="1713161"/>
          </a:xfrm>
        </p:grpSpPr>
        <p:sp>
          <p:nvSpPr>
            <p:cNvPr id="17" name="Google Shape;377;p25"/>
            <p:cNvSpPr/>
            <p:nvPr/>
          </p:nvSpPr>
          <p:spPr>
            <a:xfrm>
              <a:off x="7000050" y="1401152"/>
              <a:ext cx="1243800" cy="122411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8" name="Google Shape;378;p25"/>
            <p:cNvSpPr/>
            <p:nvPr/>
          </p:nvSpPr>
          <p:spPr>
            <a:xfrm flipH="1">
              <a:off x="1429539" y="1523563"/>
              <a:ext cx="5570509" cy="1475889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-1800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  <a:sym typeface="Arvo"/>
                </a:rPr>
                <a:t>Результат:</a:t>
              </a:r>
            </a:p>
            <a:p>
              <a:pPr lvl="0" indent="-180000"/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По учебной дисциплине «Информатика и ИКТ» рост 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обучающихся, имеющих оценки «хорошо» и «отлично» - составил 5,4 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lvl="0" indent="-180000"/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По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учебной дисциплине «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Информационные технологии в профессиональной деятельности»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ea typeface="Roboto Condensed" panose="020B0604020202020204" charset="0"/>
                  <a:cs typeface="Times New Roman" panose="02020603050405020304" pitchFamily="18" charset="0"/>
                </a:rPr>
                <a:t>рост  </a:t>
              </a:r>
              <a:r>
                <a:rPr lang="ru-RU" sz="1200" dirty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обучающихся, имеющих оценки «хорошо» и «отлично» - составил </a:t>
              </a:r>
              <a:r>
                <a:rPr lang="ru-RU" sz="1200" dirty="0" smtClean="0">
                  <a:solidFill>
                    <a:srgbClr val="3F53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2,3 %</a:t>
              </a:r>
              <a:endParaRPr lang="ru-RU" dirty="0" smtClean="0"/>
            </a:p>
          </p:txBody>
        </p:sp>
        <p:sp>
          <p:nvSpPr>
            <p:cNvPr id="22" name="Google Shape;379;p25"/>
            <p:cNvSpPr/>
            <p:nvPr/>
          </p:nvSpPr>
          <p:spPr>
            <a:xfrm rot="10800000" flipH="1">
              <a:off x="7000050" y="1519496"/>
              <a:ext cx="1243800" cy="1477632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3" name="Google Shape;380;p25"/>
            <p:cNvSpPr/>
            <p:nvPr/>
          </p:nvSpPr>
          <p:spPr>
            <a:xfrm flipH="1">
              <a:off x="201402" y="1523563"/>
              <a:ext cx="1243800" cy="1473565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4" name="Google Shape;381;p25"/>
            <p:cNvSpPr/>
            <p:nvPr/>
          </p:nvSpPr>
          <p:spPr>
            <a:xfrm rot="10800000">
              <a:off x="201402" y="2997128"/>
              <a:ext cx="1243800" cy="117185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668</Words>
  <Application>Microsoft Office PowerPoint</Application>
  <PresentationFormat>Экран (16:9)</PresentationFormat>
  <Paragraphs>100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Roboto Condensed Light</vt:lpstr>
      <vt:lpstr>Arvo</vt:lpstr>
      <vt:lpstr>Roboto Condensed</vt:lpstr>
      <vt:lpstr>Arial</vt:lpstr>
      <vt:lpstr>Wingdings 2</vt:lpstr>
      <vt:lpstr>Times New Roman</vt:lpstr>
      <vt:lpstr>Salerio template</vt:lpstr>
      <vt:lpstr>ПОРТФОЛИО ПРЕПОДАВАТЕЛЯ</vt:lpstr>
      <vt:lpstr>Содержание портфолио:</vt:lpstr>
      <vt:lpstr>1. Общие сведения о преподавателе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Достижение обучающимися положительной динамики результатов освоения образовательных программ по итогам мониторингов, проводимых организацией</vt:lpstr>
      <vt:lpstr>3. Достижение обучающимися положительных результатов освоения образовательных программ по итогам мониторинга системы образования</vt:lpstr>
      <vt:lpstr>Презентация PowerPoint</vt:lpstr>
      <vt:lpstr>4. Выявление и развитие способностей обучающихся к научной, творческой, физкультурно-спортивной деятельности, а также их участие в олимпиадах, конкурсах, фестивалях, соревнованиях</vt:lpstr>
      <vt:lpstr>5.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vt:lpstr>
      <vt:lpstr>Созданные сайты</vt:lpstr>
      <vt:lpstr>Курсы центра он-лайн обучения  «Нетология»</vt:lpstr>
      <vt:lpstr>Курсы компании «Доктор Веб»</vt:lpstr>
      <vt:lpstr>Курсы</vt:lpstr>
      <vt:lpstr>6. Активное 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</vt:lpstr>
      <vt:lpstr>Презентация PowerPoint</vt:lpstr>
      <vt:lpstr>Презентация PowerPoint</vt:lpstr>
      <vt:lpstr>Областной конкурс «Развитие XXI век»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84</cp:revision>
  <dcterms:modified xsi:type="dcterms:W3CDTF">2022-12-12T10:02:01Z</dcterms:modified>
</cp:coreProperties>
</file>