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256" r:id="rId2"/>
    <p:sldId id="308" r:id="rId3"/>
    <p:sldId id="258" r:id="rId4"/>
    <p:sldId id="283" r:id="rId5"/>
    <p:sldId id="326" r:id="rId6"/>
    <p:sldId id="323" r:id="rId7"/>
    <p:sldId id="327" r:id="rId8"/>
    <p:sldId id="292" r:id="rId9"/>
    <p:sldId id="311" r:id="rId10"/>
    <p:sldId id="294" r:id="rId11"/>
    <p:sldId id="335" r:id="rId12"/>
    <p:sldId id="332" r:id="rId13"/>
    <p:sldId id="331" r:id="rId14"/>
    <p:sldId id="343" r:id="rId15"/>
    <p:sldId id="317" r:id="rId16"/>
    <p:sldId id="333" r:id="rId17"/>
    <p:sldId id="337" r:id="rId18"/>
    <p:sldId id="338" r:id="rId19"/>
  </p:sldIdLst>
  <p:sldSz cx="9144000" cy="6858000" type="screen4x3"/>
  <p:notesSz cx="9869488" cy="673576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0614"/>
    <a:srgbClr val="000099"/>
    <a:srgbClr val="660066"/>
    <a:srgbClr val="000066"/>
    <a:srgbClr val="3C06D6"/>
    <a:srgbClr val="713AA1"/>
    <a:srgbClr val="1C1C1C"/>
    <a:srgbClr val="DA1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240" autoAdjust="0"/>
    <p:restoredTop sz="95455" autoAdjust="0"/>
  </p:normalViewPr>
  <p:slideViewPr>
    <p:cSldViewPr>
      <p:cViewPr varScale="1">
        <p:scale>
          <a:sx n="88" d="100"/>
          <a:sy n="88" d="100"/>
        </p:scale>
        <p:origin x="90" y="2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313" cy="336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589588" y="0"/>
            <a:ext cx="4278312" cy="336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970950A-5293-4BCF-A6F5-824466D09421}" type="datetimeFigureOut">
              <a:rPr lang="ru-RU"/>
              <a:pPr>
                <a:defRPr/>
              </a:pPr>
              <a:t>12.12.2022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397625"/>
            <a:ext cx="4278313" cy="336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589588" y="6397625"/>
            <a:ext cx="4278312" cy="336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A059BAE-DA26-4341-B099-1492C68B4E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66764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313" cy="336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589588" y="0"/>
            <a:ext cx="4278312" cy="336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A415AB3-BC39-4F62-B587-2012C13A2961}" type="datetimeFigureOut">
              <a:rPr lang="ru-RU"/>
              <a:pPr>
                <a:defRPr/>
              </a:pPr>
              <a:t>12.12.2022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49613" y="504825"/>
            <a:ext cx="3370262" cy="2527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85838" y="3198813"/>
            <a:ext cx="7897812" cy="30321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397625"/>
            <a:ext cx="4278313" cy="336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589588" y="6397625"/>
            <a:ext cx="4278312" cy="336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F279621-12F6-4B11-8149-C01351CAC6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0625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638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84DB9A-949A-4651-8E71-2B7994B91EC8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/>
          <a:lstStyle>
            <a:lvl1pPr marL="0" algn="r">
              <a:defRPr sz="480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8750"/>
            <a:ext cx="3001963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B090ABB9-F739-46DB-B2E7-2CB675410873}" type="datetimeFigureOut">
              <a:rPr lang="ru-RU"/>
              <a:pPr>
                <a:defRPr/>
              </a:pPr>
              <a:t>12.12.2022</a:t>
            </a:fld>
            <a:endParaRPr lang="ru-RU"/>
          </a:p>
        </p:txBody>
      </p:sp>
      <p:sp>
        <p:nvSpPr>
          <p:cNvPr id="6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9175" y="6508750"/>
            <a:ext cx="463550" cy="274638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1B850BE5-674B-4ADF-A53A-69DF0AE844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8750"/>
            <a:ext cx="3906838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Дата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B232A3-5F33-44F5-A440-A2D71C4DB7B1}" type="datetimeFigureOut">
              <a:rPr lang="ru-RU"/>
              <a:pPr>
                <a:defRPr/>
              </a:pPr>
              <a:t>12.12.2022</a:t>
            </a:fld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5ECF91-6479-41A1-B3B2-1675B23D20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6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0A4EB3C-FB94-44FD-B5A3-79228CD51970}" type="datetimeFigureOut">
              <a:rPr lang="ru-RU"/>
              <a:pPr>
                <a:defRPr/>
              </a:pPr>
              <a:t>12.12.2022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022FF49-9FF3-4074-BEA0-9F0AADDEE7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6"/>
          <p:cNvSpPr/>
          <p:nvPr/>
        </p:nvSpPr>
        <p:spPr>
          <a:xfrm>
            <a:off x="1000125" y="3267075"/>
            <a:ext cx="7407275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513"/>
            <a:ext cx="3001963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E4AA76FE-EB6D-4611-979B-1F23520B61DF}" type="datetimeFigureOut">
              <a:rPr lang="ru-RU"/>
              <a:pPr>
                <a:defRPr/>
              </a:pPr>
              <a:t>12.12.2022</a:t>
            </a:fld>
            <a:endParaRPr lang="ru-RU"/>
          </a:p>
        </p:txBody>
      </p:sp>
      <p:sp>
        <p:nvSpPr>
          <p:cNvPr id="6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9175" y="6513513"/>
            <a:ext cx="463550" cy="274637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A1838FDF-F99F-49A6-8F47-B50858ED8E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513"/>
            <a:ext cx="3906838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9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FA3195F-FC9E-47F9-8F33-C00B13DAB4B3}" type="datetimeFigureOut">
              <a:rPr lang="ru-RU"/>
              <a:pPr>
                <a:defRPr/>
              </a:pPr>
              <a:t>12.12.2022</a:t>
            </a:fld>
            <a:endParaRPr lang="ru-RU"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0763" y="6515100"/>
            <a:ext cx="465137" cy="27305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55DAA88-6F02-4CCF-A890-281DDC0BA6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9"/>
          <p:cNvSpPr/>
          <p:nvPr/>
        </p:nvSpPr>
        <p:spPr>
          <a:xfrm>
            <a:off x="617538" y="2165350"/>
            <a:ext cx="3748087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Прямоугольник 10"/>
          <p:cNvSpPr/>
          <p:nvPr/>
        </p:nvSpPr>
        <p:spPr>
          <a:xfrm>
            <a:off x="4800600" y="2165350"/>
            <a:ext cx="3749675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9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0FB20FB-3336-4C32-ABC0-2C37BD5A1992}" type="datetimeFigureOut">
              <a:rPr lang="ru-RU"/>
              <a:pPr>
                <a:defRPr/>
              </a:pPr>
              <a:t>12.12.2022</a:t>
            </a:fld>
            <a:endParaRPr lang="ru-RU"/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0763" y="6515100"/>
            <a:ext cx="465137" cy="27305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129E79C-57EC-4892-B7C7-44B8DD31F8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7DB8C2-028A-46F3-BD24-4CFEE6256B30}" type="datetimeFigureOut">
              <a:rPr lang="ru-RU"/>
              <a:pPr>
                <a:defRPr/>
              </a:pPr>
              <a:t>12.12.2022</a:t>
            </a:fld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8FD9DA-406F-4E69-BA49-53BE0FA49A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7"/>
          <p:cNvSpPr/>
          <p:nvPr/>
        </p:nvSpPr>
        <p:spPr>
          <a:xfrm>
            <a:off x="5057775" y="1057275"/>
            <a:ext cx="3748088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/>
          <a:lstStyle>
            <a:lvl1pPr marL="0" algn="r">
              <a:buNone/>
              <a:defRPr sz="2000"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513"/>
            <a:ext cx="3001963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3EA11C34-AB73-4AE8-B325-2BF5784FBF26}" type="datetimeFigureOut">
              <a:rPr lang="ru-RU"/>
              <a:pPr>
                <a:defRPr/>
              </a:pPr>
              <a:t>12.12.2022</a:t>
            </a:fld>
            <a:endParaRPr lang="ru-RU"/>
          </a:p>
        </p:txBody>
      </p:sp>
      <p:sp>
        <p:nvSpPr>
          <p:cNvPr id="7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9175" y="6513513"/>
            <a:ext cx="463550" cy="274637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7BF48D1D-995D-42FD-B34C-57A7E700A4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513"/>
            <a:ext cx="3906838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/>
          <a:lstStyle>
            <a:lvl1pPr marL="0" algn="r">
              <a:buNone/>
              <a:defRPr sz="2000"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8750"/>
            <a:ext cx="3001963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87840F72-D47B-48A1-8A54-FF0403808492}" type="datetimeFigureOut">
              <a:rPr lang="ru-RU"/>
              <a:pPr>
                <a:defRPr/>
              </a:pPr>
              <a:t>12.12.2022</a:t>
            </a:fld>
            <a:endParaRPr lang="ru-RU"/>
          </a:p>
        </p:txBody>
      </p:sp>
      <p:sp>
        <p:nvSpPr>
          <p:cNvPr id="6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9175" y="6508750"/>
            <a:ext cx="463550" cy="274638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B91671A9-7FAD-4180-8643-66D772D652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8750"/>
            <a:ext cx="3906838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Дата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18CF86-5980-477A-9FFB-C1008CD91471}" type="datetimeFigureOut">
              <a:rPr lang="ru-RU"/>
              <a:pPr>
                <a:defRPr/>
              </a:pPr>
              <a:t>12.12.2022</a:t>
            </a:fld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2E4432-4818-4710-9D97-ECA916D04B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1638" cy="274638"/>
          </a:xfrm>
          <a:prstGeom prst="rect">
            <a:avLst/>
          </a:prstGeom>
        </p:spPr>
        <p:txBody>
          <a:bodyPr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1963" cy="274638"/>
          </a:xfrm>
          <a:prstGeom prst="rect">
            <a:avLst/>
          </a:prstGeom>
        </p:spPr>
        <p:txBody>
          <a:bodyPr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19DD174-5A57-4C44-B976-A27258BF2166}" type="datetimeFigureOut">
              <a:rPr lang="ru-RU"/>
              <a:pPr>
                <a:defRPr/>
              </a:pPr>
              <a:t>12.12.2022</a:t>
            </a:fld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9175" y="6515100"/>
            <a:ext cx="463550" cy="273050"/>
          </a:xfrm>
          <a:prstGeom prst="rect">
            <a:avLst/>
          </a:prstGeom>
        </p:spPr>
        <p:txBody>
          <a:bodyPr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>
                <a:solidFill>
                  <a:schemeClr val="tx2">
                    <a:shade val="90000"/>
                  </a:schemeClr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624C5DD9-8C53-4C5B-A580-D633272712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3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462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0" r:id="rId6"/>
    <p:sldLayoutId id="2147483676" r:id="rId7"/>
    <p:sldLayoutId id="2147483677" r:id="rId8"/>
    <p:sldLayoutId id="2147483669" r:id="rId9"/>
    <p:sldLayoutId id="2147483668" r:id="rId10"/>
  </p:sldLayoutIdLst>
  <p:txStyles>
    <p:titleStyle>
      <a:lvl1pPr marL="53975" indent="-53975" algn="r" rtl="0" eaLnBrk="0" fontAlgn="base" hangingPunct="0">
        <a:spcBef>
          <a:spcPct val="0"/>
        </a:spcBef>
        <a:spcAft>
          <a:spcPct val="0"/>
        </a:spcAft>
        <a:defRPr sz="4600" kern="1200">
          <a:solidFill>
            <a:srgbClr val="BF7AFD"/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lvl2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BF7AFD"/>
          </a:solidFill>
          <a:latin typeface="Cambria" pitchFamily="18" charset="0"/>
        </a:defRPr>
      </a:lvl2pPr>
      <a:lvl3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BF7AFD"/>
          </a:solidFill>
          <a:latin typeface="Cambria" pitchFamily="18" charset="0"/>
        </a:defRPr>
      </a:lvl3pPr>
      <a:lvl4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BF7AFD"/>
          </a:solidFill>
          <a:latin typeface="Cambria" pitchFamily="18" charset="0"/>
        </a:defRPr>
      </a:lvl4pPr>
      <a:lvl5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BF7AFD"/>
          </a:solidFill>
          <a:latin typeface="Cambria" pitchFamily="18" charset="0"/>
        </a:defRPr>
      </a:lvl5pPr>
      <a:lvl6pPr marL="511175" indent="-53975" algn="r" rtl="0" fontAlgn="base">
        <a:spcBef>
          <a:spcPct val="0"/>
        </a:spcBef>
        <a:spcAft>
          <a:spcPct val="0"/>
        </a:spcAft>
        <a:defRPr sz="4600">
          <a:solidFill>
            <a:srgbClr val="BF7AFD"/>
          </a:solidFill>
          <a:latin typeface="Cambria" pitchFamily="18" charset="0"/>
        </a:defRPr>
      </a:lvl6pPr>
      <a:lvl7pPr marL="968375" indent="-53975" algn="r" rtl="0" fontAlgn="base">
        <a:spcBef>
          <a:spcPct val="0"/>
        </a:spcBef>
        <a:spcAft>
          <a:spcPct val="0"/>
        </a:spcAft>
        <a:defRPr sz="4600">
          <a:solidFill>
            <a:srgbClr val="BF7AFD"/>
          </a:solidFill>
          <a:latin typeface="Cambria" pitchFamily="18" charset="0"/>
        </a:defRPr>
      </a:lvl7pPr>
      <a:lvl8pPr marL="1425575" indent="-53975" algn="r" rtl="0" fontAlgn="base">
        <a:spcBef>
          <a:spcPct val="0"/>
        </a:spcBef>
        <a:spcAft>
          <a:spcPct val="0"/>
        </a:spcAft>
        <a:defRPr sz="4600">
          <a:solidFill>
            <a:srgbClr val="BF7AFD"/>
          </a:solidFill>
          <a:latin typeface="Cambria" pitchFamily="18" charset="0"/>
        </a:defRPr>
      </a:lvl8pPr>
      <a:lvl9pPr marL="1882775" indent="-53975" algn="r" rtl="0" fontAlgn="base">
        <a:spcBef>
          <a:spcPct val="0"/>
        </a:spcBef>
        <a:spcAft>
          <a:spcPct val="0"/>
        </a:spcAft>
        <a:defRPr sz="4600">
          <a:solidFill>
            <a:srgbClr val="BF7AFD"/>
          </a:solidFill>
          <a:latin typeface="Cambria" pitchFamily="18" charset="0"/>
        </a:defRPr>
      </a:lvl9pPr>
      <a:extLst/>
    </p:titleStyle>
    <p:bodyStyle>
      <a:lvl1pPr marL="292100" indent="-292100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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28600" algn="l" rtl="0" eaLnBrk="0" fontAlgn="base" hangingPunct="0">
        <a:spcBef>
          <a:spcPts val="400"/>
        </a:spcBef>
        <a:spcAft>
          <a:spcPct val="0"/>
        </a:spcAft>
        <a:buClr>
          <a:schemeClr val="accent2"/>
        </a:buClr>
        <a:buSzPct val="9000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190500" algn="l" rtl="0" eaLnBrk="0" fontAlgn="base" hangingPunct="0">
        <a:spcBef>
          <a:spcPts val="400"/>
        </a:spcBef>
        <a:spcAft>
          <a:spcPct val="0"/>
        </a:spcAft>
        <a:buClr>
          <a:srgbClr val="DCCAEC"/>
        </a:buClr>
        <a:buSzPct val="100000"/>
        <a:buFont typeface="Wingdings 2" pitchFamily="18" charset="2"/>
        <a:buChar char="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182563" algn="l" rtl="0" eaLnBrk="0" fontAlgn="base" hangingPunct="0">
        <a:spcBef>
          <a:spcPts val="400"/>
        </a:spcBef>
        <a:spcAft>
          <a:spcPct val="0"/>
        </a:spcAft>
        <a:buClr>
          <a:srgbClr val="DCCAEC"/>
        </a:buClr>
        <a:buSzPct val="100000"/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7450" indent="-182563" algn="l" rtl="0" eaLnBrk="0" fontAlgn="base" hangingPunct="0">
        <a:spcBef>
          <a:spcPts val="400"/>
        </a:spcBef>
        <a:spcAft>
          <a:spcPct val="0"/>
        </a:spcAft>
        <a:buClr>
          <a:srgbClr val="DCCAEC"/>
        </a:buClr>
        <a:buSzPct val="100000"/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Прямоугольник 4"/>
          <p:cNvSpPr>
            <a:spLocks noChangeArrowheads="1"/>
          </p:cNvSpPr>
          <p:nvPr/>
        </p:nvSpPr>
        <p:spPr bwMode="auto">
          <a:xfrm>
            <a:off x="468313" y="188913"/>
            <a:ext cx="8326437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dirty="0">
                <a:solidFill>
                  <a:srgbClr val="000099"/>
                </a:solidFill>
                <a:latin typeface="Times New Roman" pitchFamily="18" charset="0"/>
              </a:rPr>
              <a:t>Государственное профессиональное образовательное учреждение </a:t>
            </a:r>
            <a:endParaRPr lang="ru-RU" sz="2800" dirty="0">
              <a:solidFill>
                <a:srgbClr val="000099"/>
              </a:solidFill>
              <a:latin typeface="Times New Roman" pitchFamily="18" charset="0"/>
            </a:endParaRPr>
          </a:p>
          <a:p>
            <a:pPr algn="ctr"/>
            <a:r>
              <a:rPr lang="ru-RU" sz="2800" b="1" dirty="0">
                <a:solidFill>
                  <a:srgbClr val="000099"/>
                </a:solidFill>
                <a:latin typeface="Times New Roman" pitchFamily="18" charset="0"/>
              </a:rPr>
              <a:t>«</a:t>
            </a:r>
            <a:r>
              <a:rPr lang="ru-RU" sz="2800" b="1">
                <a:solidFill>
                  <a:srgbClr val="000099"/>
                </a:solidFill>
                <a:latin typeface="Times New Roman" pitchFamily="18" charset="0"/>
              </a:rPr>
              <a:t>Беловский </a:t>
            </a:r>
            <a:r>
              <a:rPr lang="ru-RU" sz="2800" b="1" smtClean="0">
                <a:solidFill>
                  <a:srgbClr val="000099"/>
                </a:solidFill>
                <a:latin typeface="Times New Roman" pitchFamily="18" charset="0"/>
              </a:rPr>
              <a:t>политехнический техникум</a:t>
            </a:r>
            <a:r>
              <a:rPr lang="ru-RU" sz="2800" b="1" dirty="0" smtClean="0">
                <a:solidFill>
                  <a:srgbClr val="000099"/>
                </a:solidFill>
                <a:latin typeface="Times New Roman" pitchFamily="18" charset="0"/>
              </a:rPr>
              <a:t>»</a:t>
            </a:r>
            <a:endParaRPr lang="ru-RU" sz="2800" b="1" dirty="0">
              <a:solidFill>
                <a:srgbClr val="000099"/>
              </a:solidFill>
              <a:latin typeface="Times New Roman" pitchFamily="18" charset="0"/>
            </a:endParaRPr>
          </a:p>
          <a:p>
            <a:pPr algn="ctr"/>
            <a:endParaRPr lang="ru-RU" sz="2800" b="1" dirty="0">
              <a:solidFill>
                <a:srgbClr val="000099"/>
              </a:solidFill>
              <a:latin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1C1C1C"/>
                </a:solidFill>
                <a:latin typeface="Times New Roman" pitchFamily="18" charset="0"/>
              </a:rPr>
              <a:t>Аттестационный портфолио</a:t>
            </a:r>
            <a:endParaRPr lang="ru-RU" sz="2800" b="1" dirty="0">
              <a:solidFill>
                <a:srgbClr val="1C1C1C"/>
              </a:solidFill>
              <a:latin typeface="Times New Roman" pitchFamily="18" charset="0"/>
            </a:endParaRPr>
          </a:p>
        </p:txBody>
      </p:sp>
      <p:sp>
        <p:nvSpPr>
          <p:cNvPr id="14338" name="TextBox 3"/>
          <p:cNvSpPr txBox="1">
            <a:spLocks noChangeArrowheads="1"/>
          </p:cNvSpPr>
          <p:nvPr/>
        </p:nvSpPr>
        <p:spPr bwMode="auto">
          <a:xfrm>
            <a:off x="468313" y="3159371"/>
            <a:ext cx="2052377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0E0614"/>
                </a:solidFill>
                <a:latin typeface="Times New Roman" pitchFamily="18" charset="0"/>
              </a:rPr>
              <a:t>Конозовой</a:t>
            </a:r>
            <a:r>
              <a:rPr lang="ru-RU" sz="2800" b="1" dirty="0" smtClean="0">
                <a:solidFill>
                  <a:srgbClr val="0E0614"/>
                </a:solidFill>
                <a:latin typeface="Times New Roman" pitchFamily="18" charset="0"/>
              </a:rPr>
              <a:t>  </a:t>
            </a:r>
            <a:endParaRPr lang="ru-RU" sz="2800" b="1" dirty="0">
              <a:solidFill>
                <a:srgbClr val="0E0614"/>
              </a:solidFill>
              <a:latin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0E0614"/>
                </a:solidFill>
                <a:latin typeface="Times New Roman" pitchFamily="18" charset="0"/>
              </a:rPr>
              <a:t>Людмилы </a:t>
            </a:r>
            <a:endParaRPr lang="ru-RU" sz="2800" b="1" dirty="0">
              <a:solidFill>
                <a:srgbClr val="0E0614"/>
              </a:solidFill>
              <a:latin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0E0614"/>
                </a:solidFill>
                <a:latin typeface="Times New Roman" pitchFamily="18" charset="0"/>
              </a:rPr>
              <a:t>Ивановны </a:t>
            </a:r>
            <a:endParaRPr lang="ru-RU" sz="2800" b="1" dirty="0">
              <a:solidFill>
                <a:srgbClr val="0E0614"/>
              </a:solidFill>
              <a:latin typeface="Times New Roman" pitchFamily="18" charset="0"/>
            </a:endParaRPr>
          </a:p>
          <a:p>
            <a:pPr algn="ctr"/>
            <a:endParaRPr lang="ru-RU" sz="2800" b="1" dirty="0">
              <a:solidFill>
                <a:srgbClr val="1C1C1C"/>
              </a:solidFill>
              <a:latin typeface="Times New Roman" pitchFamily="18" charset="0"/>
            </a:endParaRPr>
          </a:p>
          <a:p>
            <a:pPr algn="ctr"/>
            <a:endParaRPr lang="ru-RU" sz="2000" dirty="0">
              <a:solidFill>
                <a:srgbClr val="0E0614"/>
              </a:solidFill>
              <a:latin typeface="Times New Roman" pitchFamily="18" charset="0"/>
            </a:endParaRPr>
          </a:p>
        </p:txBody>
      </p:sp>
      <p:sp>
        <p:nvSpPr>
          <p:cNvPr id="14340" name="TextBox 3"/>
          <p:cNvSpPr txBox="1">
            <a:spLocks noChangeArrowheads="1"/>
          </p:cNvSpPr>
          <p:nvPr/>
        </p:nvSpPr>
        <p:spPr bwMode="auto">
          <a:xfrm>
            <a:off x="468313" y="5626928"/>
            <a:ext cx="223268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E0614"/>
                </a:solidFill>
                <a:latin typeface="Times New Roman" pitchFamily="18" charset="0"/>
              </a:rPr>
              <a:t>Белово</a:t>
            </a:r>
            <a:r>
              <a:rPr lang="ru-RU" sz="2000" b="1" dirty="0">
                <a:solidFill>
                  <a:srgbClr val="0E0614"/>
                </a:solidFill>
                <a:latin typeface="Times New Roman" pitchFamily="18" charset="0"/>
              </a:rPr>
              <a:t>, 2019 </a:t>
            </a:r>
            <a:r>
              <a:rPr lang="ru-RU" sz="1600" b="1" dirty="0">
                <a:solidFill>
                  <a:srgbClr val="0E0614"/>
                </a:solidFill>
                <a:latin typeface="Times New Roman" pitchFamily="18" charset="0"/>
              </a:rPr>
              <a:t>г</a:t>
            </a:r>
            <a:endParaRPr lang="ru-RU" sz="1600" dirty="0">
              <a:solidFill>
                <a:srgbClr val="0E0614"/>
              </a:solidFill>
              <a:latin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5" y="2636912"/>
            <a:ext cx="5616624" cy="38748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7" name="Rectangle 6"/>
          <p:cNvSpPr>
            <a:spLocks/>
          </p:cNvSpPr>
          <p:nvPr/>
        </p:nvSpPr>
        <p:spPr bwMode="auto">
          <a:xfrm>
            <a:off x="468313" y="116631"/>
            <a:ext cx="8207375" cy="100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53975" indent="-53975" algn="ctr" eaLnBrk="0" hangingPunct="0">
              <a:lnSpc>
                <a:spcPct val="120000"/>
              </a:lnSpc>
            </a:pPr>
            <a:r>
              <a:rPr lang="ru-RU" sz="2400" u="sng" dirty="0" smtClean="0">
                <a:solidFill>
                  <a:srgbClr val="0E0614"/>
                </a:solidFill>
                <a:latin typeface="Times New Roman" pitchFamily="18" charset="0"/>
              </a:rPr>
              <a:t>Результативность </a:t>
            </a:r>
            <a:r>
              <a:rPr lang="ru-RU" sz="2400" u="sng" dirty="0">
                <a:solidFill>
                  <a:srgbClr val="0E0614"/>
                </a:solidFill>
                <a:latin typeface="Times New Roman" pitchFamily="18" charset="0"/>
              </a:rPr>
              <a:t>участия обучающихся в конференциях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412776"/>
            <a:ext cx="2951559" cy="44644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4005064"/>
            <a:ext cx="4104456" cy="23157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25240" y="584684"/>
            <a:ext cx="2448272" cy="41044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435280" cy="1656184"/>
          </a:xfrm>
        </p:spPr>
        <p:txBody>
          <a:bodyPr>
            <a:normAutofit fontScale="90000"/>
          </a:bodyPr>
          <a:lstStyle/>
          <a:p>
            <a:pPr lvl="0"/>
            <a:r>
              <a:rPr lang="ru-RU" sz="31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5Личный </a:t>
            </a:r>
            <a:r>
              <a:rPr lang="ru-RU" sz="31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вклад в повышение качества образования, совершенствование методов обучения и </a:t>
            </a:r>
            <a:r>
              <a:rPr lang="ru-RU" sz="3100" b="1" dirty="0" smtClean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воспитания</a:t>
            </a:r>
            <a:r>
              <a:rPr lang="ru-RU" sz="4800" dirty="0">
                <a:solidFill>
                  <a:srgbClr val="0E06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dirty="0">
                <a:solidFill>
                  <a:srgbClr val="0E06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615408"/>
          </a:xfrm>
        </p:spPr>
        <p:txBody>
          <a:bodyPr/>
          <a:lstStyle/>
          <a:p>
            <a:pPr algn="ctr"/>
            <a:endParaRPr lang="ru-RU" sz="2400" dirty="0">
              <a:solidFill>
                <a:srgbClr val="0E061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556792"/>
            <a:ext cx="7499176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7699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54089"/>
            <a:ext cx="3312368" cy="3299012"/>
          </a:xfrm>
          <a:prstGeom prst="rect">
            <a:avLst/>
          </a:prstGeom>
        </p:spPr>
      </p:pic>
      <p:pic>
        <p:nvPicPr>
          <p:cNvPr id="3074" name="Picture 2" descr="E:\мастер-класс\ОБЛ.М_К ХЛЕБ\фото\DSC_14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764293"/>
            <a:ext cx="4050196" cy="270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мастер-класс\ОБЛ.М_К ХЛЕБ\фото\DSC_14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88640"/>
            <a:ext cx="5112568" cy="3408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50507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06" y="404665"/>
            <a:ext cx="5182322" cy="34563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356992"/>
            <a:ext cx="4135121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1189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626514"/>
          </a:xfrm>
        </p:spPr>
        <p:txBody>
          <a:bodyPr>
            <a:normAutofit/>
          </a:bodyPr>
          <a:lstStyle/>
          <a:p>
            <a:pPr algn="ctr"/>
            <a:r>
              <a:rPr lang="ru-RU" sz="2400" u="sng" dirty="0" smtClean="0">
                <a:solidFill>
                  <a:srgbClr val="0E061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Открытый урок </a:t>
            </a:r>
            <a:endParaRPr lang="ru-RU" sz="2400" u="sng" dirty="0">
              <a:solidFill>
                <a:srgbClr val="0E061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49" y="1124744"/>
            <a:ext cx="3766999" cy="4867498"/>
          </a:xfrm>
          <a:prstGeom prst="rect">
            <a:avLst/>
          </a:prstGeom>
        </p:spPr>
      </p:pic>
      <p:pic>
        <p:nvPicPr>
          <p:cNvPr id="4098" name="Picture 2" descr="E:\Рабочий стол\конозова П.Н\Конозова фото\DSC_08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351357"/>
            <a:ext cx="4068274" cy="3319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86448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4000"/>
            <a:ext cx="8229600" cy="798736"/>
          </a:xfrm>
        </p:spPr>
        <p:txBody>
          <a:bodyPr>
            <a:normAutofit/>
          </a:bodyPr>
          <a:lstStyle/>
          <a:p>
            <a:pPr algn="ctr"/>
            <a:endParaRPr lang="ru-RU" sz="2800" dirty="0">
              <a:solidFill>
                <a:srgbClr val="000099"/>
              </a:solidFill>
              <a:effectLst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7664" y="254000"/>
            <a:ext cx="6408712" cy="643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7383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634534"/>
            <a:ext cx="4824536" cy="30824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0688"/>
            <a:ext cx="3816424" cy="60486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59539" y="3331371"/>
            <a:ext cx="2945405" cy="374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8123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0E061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Предметная олимпиада </a:t>
            </a:r>
            <a:endParaRPr lang="ru-RU" sz="2800" dirty="0">
              <a:solidFill>
                <a:srgbClr val="0E061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ru-RU" sz="2400" dirty="0">
              <a:solidFill>
                <a:srgbClr val="0E061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97000"/>
            <a:ext cx="7560840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3504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81000"/>
            <a:ext cx="8352928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587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83568" y="1772816"/>
            <a:ext cx="8003232" cy="4680520"/>
          </a:xfrm>
        </p:spPr>
        <p:txBody>
          <a:bodyPr>
            <a:noAutofit/>
          </a:bodyPr>
          <a:lstStyle/>
          <a:p>
            <a:pPr marL="0" lvl="0" indent="0">
              <a:buClr>
                <a:srgbClr val="248D7B">
                  <a:lumMod val="50000"/>
                </a:srgbClr>
              </a:buClr>
              <a:buSzPct val="95000"/>
              <a:buNone/>
            </a:pPr>
            <a:r>
              <a:rPr lang="ru-RU" sz="2400" dirty="0" smtClean="0">
                <a:solidFill>
                  <a:srgbClr val="0E06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1.Общие </a:t>
            </a:r>
            <a:r>
              <a:rPr lang="ru-RU" sz="2400" dirty="0">
                <a:solidFill>
                  <a:srgbClr val="0E06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 </a:t>
            </a:r>
            <a:r>
              <a:rPr lang="ru-RU" sz="2400" dirty="0" smtClean="0">
                <a:solidFill>
                  <a:srgbClr val="0E06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педагоге.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E06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dirty="0" smtClean="0">
                <a:solidFill>
                  <a:srgbClr val="0E06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Достижение обучающимися положительной   </a:t>
            </a:r>
            <a:r>
              <a:rPr lang="ru-RU" sz="2400" dirty="0">
                <a:solidFill>
                  <a:srgbClr val="0E06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динамики результатов освоения </a:t>
            </a:r>
            <a:r>
              <a:rPr lang="ru-RU" sz="2400" dirty="0" smtClean="0">
                <a:solidFill>
                  <a:srgbClr val="0E06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образовательных </a:t>
            </a:r>
            <a:r>
              <a:rPr lang="ru-RU" sz="2400" dirty="0">
                <a:solidFill>
                  <a:srgbClr val="0E06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 по </a:t>
            </a:r>
            <a:r>
              <a:rPr lang="ru-RU" sz="2400" dirty="0" err="1" smtClean="0">
                <a:solidFill>
                  <a:srgbClr val="0E06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</a:t>
            </a:r>
            <a:r>
              <a:rPr lang="ru-RU" sz="2400" dirty="0" smtClean="0">
                <a:solidFill>
                  <a:srgbClr val="0E06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-гам </a:t>
            </a:r>
            <a:r>
              <a:rPr lang="ru-RU" sz="2400" dirty="0" err="1" smtClean="0">
                <a:solidFill>
                  <a:srgbClr val="0E06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мониторингов,проводимых</a:t>
            </a:r>
            <a:r>
              <a:rPr lang="ru-RU" sz="2400" dirty="0" smtClean="0">
                <a:solidFill>
                  <a:srgbClr val="0E06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образовательной </a:t>
            </a:r>
            <a:r>
              <a:rPr lang="ru-RU" sz="2400" dirty="0" err="1" smtClean="0">
                <a:solidFill>
                  <a:srgbClr val="0E06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органи-зацией</a:t>
            </a:r>
            <a:r>
              <a:rPr lang="ru-RU" sz="2400" dirty="0" smtClean="0">
                <a:solidFill>
                  <a:srgbClr val="0E06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0E061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3.Достижение </a:t>
            </a:r>
            <a:r>
              <a:rPr lang="ru-RU" sz="2400" dirty="0">
                <a:solidFill>
                  <a:srgbClr val="0E061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обучающимися  положительных </a:t>
            </a:r>
            <a:r>
              <a:rPr lang="ru-RU" sz="2400" dirty="0" err="1" smtClean="0">
                <a:solidFill>
                  <a:srgbClr val="0E061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результа-тов</a:t>
            </a:r>
            <a:r>
              <a:rPr lang="ru-RU" sz="2400" dirty="0" smtClean="0">
                <a:solidFill>
                  <a:srgbClr val="0E061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E061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освоения  образовательных программ по итогам </a:t>
            </a:r>
            <a:r>
              <a:rPr lang="ru-RU" sz="2400" dirty="0" err="1" smtClean="0">
                <a:solidFill>
                  <a:srgbClr val="0E061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мони-торинга</a:t>
            </a:r>
            <a:r>
              <a:rPr lang="ru-RU" sz="2400" dirty="0" smtClean="0">
                <a:solidFill>
                  <a:srgbClr val="0E061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E061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системы </a:t>
            </a:r>
            <a:r>
              <a:rPr lang="ru-RU" sz="2400" dirty="0" smtClean="0">
                <a:solidFill>
                  <a:srgbClr val="0E061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образования. 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0E06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Выявление развития </a:t>
            </a:r>
            <a:r>
              <a:rPr lang="ru-RU" sz="2400" dirty="0">
                <a:solidFill>
                  <a:srgbClr val="0E06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обучающихся способности к научной,  творческой </a:t>
            </a:r>
            <a:r>
              <a:rPr lang="ru-RU" sz="2400" dirty="0" smtClean="0">
                <a:solidFill>
                  <a:srgbClr val="0E06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деятельности.</a:t>
            </a:r>
          </a:p>
          <a:p>
            <a:pPr marL="0" lvl="0" indent="0">
              <a:buClr>
                <a:srgbClr val="248D7B">
                  <a:lumMod val="50000"/>
                </a:srgbClr>
              </a:buClr>
              <a:buSzPct val="95000"/>
              <a:buNone/>
            </a:pPr>
            <a:r>
              <a:rPr lang="ru-RU" sz="2400" dirty="0">
                <a:solidFill>
                  <a:srgbClr val="0E06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400" dirty="0" smtClean="0">
                <a:solidFill>
                  <a:srgbClr val="0E06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>
                <a:solidFill>
                  <a:srgbClr val="0E06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2400" dirty="0" smtClean="0">
                <a:solidFill>
                  <a:srgbClr val="0E06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ичный </a:t>
            </a:r>
            <a:r>
              <a:rPr lang="ru-RU" sz="2400" dirty="0">
                <a:solidFill>
                  <a:srgbClr val="0E06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вклад в повышение качества образования, совершенствование методов обучения и </a:t>
            </a:r>
            <a:r>
              <a:rPr lang="ru-RU" sz="2400" dirty="0" smtClean="0">
                <a:solidFill>
                  <a:srgbClr val="0E06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воспитания.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Разделы портфолио</a:t>
            </a:r>
            <a:endParaRPr lang="ru-RU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74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одзаголовок 2"/>
          <p:cNvSpPr>
            <a:spLocks/>
          </p:cNvSpPr>
          <p:nvPr/>
        </p:nvSpPr>
        <p:spPr bwMode="auto">
          <a:xfrm>
            <a:off x="539750" y="404813"/>
            <a:ext cx="8135938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246888"/>
          <a:lstStyle/>
          <a:p>
            <a:pPr algn="ctr">
              <a:buClr>
                <a:schemeClr val="accent1"/>
              </a:buClr>
              <a:buSzPct val="70000"/>
              <a:buFont typeface="Wingdings 2" pitchFamily="18" charset="2"/>
              <a:buNone/>
            </a:pPr>
            <a:r>
              <a:rPr lang="ru-RU" sz="2800" b="1" dirty="0">
                <a:solidFill>
                  <a:srgbClr val="000066"/>
                </a:solidFill>
                <a:latin typeface="Times New Roman" pitchFamily="18" charset="0"/>
              </a:rPr>
              <a:t>1. Общие сведения о педагоге:</a:t>
            </a:r>
          </a:p>
        </p:txBody>
      </p:sp>
      <p:sp>
        <p:nvSpPr>
          <p:cNvPr id="17410" name="Rectangle 7"/>
          <p:cNvSpPr>
            <a:spLocks noGrp="1"/>
          </p:cNvSpPr>
          <p:nvPr>
            <p:ph type="body" idx="4294967295"/>
          </p:nvPr>
        </p:nvSpPr>
        <p:spPr>
          <a:xfrm>
            <a:off x="179512" y="980727"/>
            <a:ext cx="8640959" cy="6190093"/>
          </a:xfrm>
        </p:spPr>
        <p:txBody>
          <a:bodyPr/>
          <a:lstStyle/>
          <a:p>
            <a:pPr>
              <a:lnSpc>
                <a:spcPct val="110000"/>
              </a:lnSpc>
              <a:buFont typeface="Wingdings 2" pitchFamily="18" charset="2"/>
              <a:buNone/>
            </a:pPr>
            <a:r>
              <a:rPr lang="ru-RU" sz="2400" b="1" u="sng" dirty="0" err="1" smtClean="0">
                <a:solidFill>
                  <a:srgbClr val="0E0614"/>
                </a:solidFill>
                <a:latin typeface="Times New Roman" pitchFamily="18" charset="0"/>
              </a:rPr>
              <a:t>Конозова</a:t>
            </a:r>
            <a:r>
              <a:rPr lang="ru-RU" sz="2400" b="1" u="sng" dirty="0" smtClean="0">
                <a:solidFill>
                  <a:srgbClr val="0E0614"/>
                </a:solidFill>
                <a:latin typeface="Times New Roman" pitchFamily="18" charset="0"/>
              </a:rPr>
              <a:t> Людмила Ивановна </a:t>
            </a:r>
            <a:endParaRPr lang="ru-RU" sz="2400" b="1" u="sng" dirty="0">
              <a:solidFill>
                <a:srgbClr val="0E0614"/>
              </a:solidFill>
              <a:latin typeface="Times New Roman" pitchFamily="18" charset="0"/>
            </a:endParaRPr>
          </a:p>
          <a:p>
            <a:pPr>
              <a:lnSpc>
                <a:spcPct val="110000"/>
              </a:lnSpc>
              <a:buFont typeface="Wingdings 2" pitchFamily="18" charset="2"/>
              <a:buNone/>
            </a:pPr>
            <a:r>
              <a:rPr lang="ru-RU" sz="2400" b="1" i="1" u="sng" dirty="0" smtClean="0">
                <a:solidFill>
                  <a:srgbClr val="0E0614"/>
                </a:solidFill>
                <a:latin typeface="Times New Roman" pitchFamily="18" charset="0"/>
              </a:rPr>
              <a:t>5 июня 197</a:t>
            </a:r>
            <a:r>
              <a:rPr lang="ru-RU" sz="2400" i="1" dirty="0" smtClean="0">
                <a:solidFill>
                  <a:srgbClr val="0E0614"/>
                </a:solidFill>
                <a:latin typeface="Times New Roman" pitchFamily="18" charset="0"/>
              </a:rPr>
              <a:t>5 года рождения</a:t>
            </a:r>
          </a:p>
          <a:p>
            <a:pPr>
              <a:lnSpc>
                <a:spcPct val="110000"/>
              </a:lnSpc>
              <a:buNone/>
            </a:pPr>
            <a:r>
              <a:rPr lang="ru-RU" sz="2400" b="1" u="sng" dirty="0" smtClean="0">
                <a:solidFill>
                  <a:srgbClr val="0E0614"/>
                </a:solidFill>
                <a:latin typeface="Times New Roman" pitchFamily="18" charset="0"/>
              </a:rPr>
              <a:t>Должность</a:t>
            </a:r>
            <a:r>
              <a:rPr lang="ru-RU" sz="2400" dirty="0" smtClean="0">
                <a:solidFill>
                  <a:srgbClr val="0E0614"/>
                </a:solidFill>
                <a:latin typeface="Times New Roman" pitchFamily="18" charset="0"/>
              </a:rPr>
              <a:t> – </a:t>
            </a:r>
            <a:r>
              <a:rPr lang="ru-RU" sz="2400" i="1" dirty="0" smtClean="0">
                <a:solidFill>
                  <a:srgbClr val="0E06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 </a:t>
            </a:r>
            <a:r>
              <a:rPr lang="ru-RU" sz="2400" i="1" dirty="0">
                <a:solidFill>
                  <a:srgbClr val="0E0614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общепрофессиональных дисциплин и профессиональных модулей </a:t>
            </a:r>
            <a:endParaRPr lang="ru-RU" sz="2400" i="1" dirty="0" smtClean="0">
              <a:solidFill>
                <a:srgbClr val="0E0614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buNone/>
            </a:pPr>
            <a:r>
              <a:rPr lang="ru-RU" sz="2400" b="1" u="sng" dirty="0" smtClean="0">
                <a:solidFill>
                  <a:srgbClr val="0E0614"/>
                </a:solidFill>
                <a:latin typeface="Times New Roman" pitchFamily="18" charset="0"/>
              </a:rPr>
              <a:t>Общий стаж работы</a:t>
            </a:r>
            <a:r>
              <a:rPr lang="ru-RU" sz="2400" dirty="0" smtClean="0">
                <a:solidFill>
                  <a:srgbClr val="0E0614"/>
                </a:solidFill>
                <a:latin typeface="Times New Roman" pitchFamily="18" charset="0"/>
              </a:rPr>
              <a:t> – </a:t>
            </a:r>
            <a:r>
              <a:rPr lang="ru-RU" sz="2400" i="1" dirty="0" smtClean="0">
                <a:solidFill>
                  <a:srgbClr val="0E0614"/>
                </a:solidFill>
                <a:latin typeface="Times New Roman" pitchFamily="18" charset="0"/>
              </a:rPr>
              <a:t>18 лет</a:t>
            </a:r>
          </a:p>
          <a:p>
            <a:pPr>
              <a:lnSpc>
                <a:spcPct val="110000"/>
              </a:lnSpc>
              <a:buFont typeface="Wingdings 2" pitchFamily="18" charset="2"/>
              <a:buNone/>
            </a:pPr>
            <a:r>
              <a:rPr lang="ru-RU" sz="2400" b="1" u="sng" dirty="0" smtClean="0">
                <a:solidFill>
                  <a:srgbClr val="0E0614"/>
                </a:solidFill>
                <a:latin typeface="Times New Roman" pitchFamily="18" charset="0"/>
              </a:rPr>
              <a:t>Стаж в должности преподавателя</a:t>
            </a:r>
            <a:r>
              <a:rPr lang="ru-RU" sz="2400" dirty="0" smtClean="0">
                <a:solidFill>
                  <a:srgbClr val="0E0614"/>
                </a:solidFill>
                <a:latin typeface="Times New Roman" pitchFamily="18" charset="0"/>
              </a:rPr>
              <a:t> – </a:t>
            </a:r>
            <a:r>
              <a:rPr lang="ru-RU" sz="2400" i="1" dirty="0" smtClean="0">
                <a:solidFill>
                  <a:srgbClr val="0E0614"/>
                </a:solidFill>
                <a:latin typeface="Times New Roman" pitchFamily="18" charset="0"/>
              </a:rPr>
              <a:t>2 года</a:t>
            </a:r>
          </a:p>
          <a:p>
            <a:r>
              <a:rPr lang="ru-RU" sz="2400" dirty="0" smtClean="0">
                <a:solidFill>
                  <a:srgbClr val="0E06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E06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данной организации с 01.09.2016 года.</a:t>
            </a:r>
          </a:p>
          <a:p>
            <a:r>
              <a:rPr lang="ru-RU" sz="2400" dirty="0" smtClean="0">
                <a:solidFill>
                  <a:srgbClr val="0E06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данной должности </a:t>
            </a:r>
            <a:r>
              <a:rPr lang="ru-RU" sz="2400" u="sng" dirty="0" smtClean="0">
                <a:solidFill>
                  <a:srgbClr val="0E06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года</a:t>
            </a:r>
            <a:r>
              <a:rPr lang="ru-RU" sz="2400" dirty="0" smtClean="0">
                <a:solidFill>
                  <a:srgbClr val="0E06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110000"/>
              </a:lnSpc>
              <a:buFont typeface="Wingdings 2" pitchFamily="18" charset="2"/>
              <a:buNone/>
            </a:pPr>
            <a:r>
              <a:rPr lang="ru-RU" sz="2400" b="1" u="sng" dirty="0" smtClean="0">
                <a:solidFill>
                  <a:srgbClr val="0E0614"/>
                </a:solidFill>
                <a:latin typeface="Times New Roman" pitchFamily="18" charset="0"/>
              </a:rPr>
              <a:t>Преподаваемые    профессиональные модули по </a:t>
            </a:r>
            <a:r>
              <a:rPr lang="ru-RU" sz="2400" b="1" u="sng" dirty="0" err="1" smtClean="0">
                <a:solidFill>
                  <a:srgbClr val="0E0614"/>
                </a:solidFill>
                <a:latin typeface="Times New Roman" pitchFamily="18" charset="0"/>
              </a:rPr>
              <a:t>специаль-ности</a:t>
            </a:r>
            <a:r>
              <a:rPr lang="ru-RU" sz="2400" b="1" u="sng" dirty="0" smtClean="0">
                <a:solidFill>
                  <a:srgbClr val="0E0614"/>
                </a:solidFill>
                <a:latin typeface="Times New Roman" pitchFamily="18" charset="0"/>
              </a:rPr>
              <a:t> 19.02.03  Технология хлеба, кондитерских  и мака-</a:t>
            </a:r>
            <a:r>
              <a:rPr lang="ru-RU" sz="2400" b="1" u="sng" dirty="0" err="1" smtClean="0">
                <a:solidFill>
                  <a:srgbClr val="0E0614"/>
                </a:solidFill>
                <a:latin typeface="Times New Roman" pitchFamily="18" charset="0"/>
              </a:rPr>
              <a:t>ронных</a:t>
            </a:r>
            <a:r>
              <a:rPr lang="ru-RU" sz="2400" b="1" u="sng" dirty="0" smtClean="0">
                <a:solidFill>
                  <a:srgbClr val="0E0614"/>
                </a:solidFill>
                <a:latin typeface="Times New Roman" pitchFamily="18" charset="0"/>
              </a:rPr>
              <a:t> изделий:</a:t>
            </a:r>
          </a:p>
          <a:p>
            <a:pPr>
              <a:lnSpc>
                <a:spcPct val="110000"/>
              </a:lnSpc>
              <a:buFont typeface="Wingdings 2" pitchFamily="18" charset="2"/>
              <a:buNone/>
            </a:pPr>
            <a:r>
              <a:rPr lang="ru-RU" sz="2000" u="sng" dirty="0" smtClean="0">
                <a:solidFill>
                  <a:srgbClr val="0E0614"/>
                </a:solidFill>
                <a:latin typeface="Times New Roman" pitchFamily="18" charset="0"/>
              </a:rPr>
              <a:t>ПМ 01Приемка хранение и  подготовка сырья к переработке</a:t>
            </a:r>
          </a:p>
          <a:p>
            <a:pPr>
              <a:lnSpc>
                <a:spcPct val="110000"/>
              </a:lnSpc>
              <a:buFont typeface="Wingdings 2" pitchFamily="18" charset="2"/>
              <a:buNone/>
            </a:pPr>
            <a:r>
              <a:rPr lang="ru-RU" sz="2000" u="sng" dirty="0" smtClean="0">
                <a:solidFill>
                  <a:srgbClr val="0E0614"/>
                </a:solidFill>
                <a:latin typeface="Times New Roman" pitchFamily="18" charset="0"/>
              </a:rPr>
              <a:t>ПМ 06 Выполнение работ по профессии кондитер </a:t>
            </a:r>
          </a:p>
          <a:p>
            <a:pPr>
              <a:lnSpc>
                <a:spcPct val="110000"/>
              </a:lnSpc>
              <a:buFont typeface="Wingdings 2" pitchFamily="18" charset="2"/>
              <a:buNone/>
            </a:pPr>
            <a:r>
              <a:rPr lang="ru-RU" sz="2000" u="sng" dirty="0" smtClean="0">
                <a:solidFill>
                  <a:srgbClr val="0E0614"/>
                </a:solidFill>
                <a:latin typeface="Times New Roman" pitchFamily="18" charset="0"/>
              </a:rPr>
              <a:t>ПМ 02 Производство хлеба и хлебобулочных изделий</a:t>
            </a:r>
          </a:p>
          <a:p>
            <a:pPr>
              <a:lnSpc>
                <a:spcPct val="110000"/>
              </a:lnSpc>
              <a:buFont typeface="Wingdings 2" pitchFamily="18" charset="2"/>
              <a:buNone/>
            </a:pPr>
            <a:r>
              <a:rPr lang="ru-RU" sz="2000" u="sng" dirty="0" smtClean="0">
                <a:solidFill>
                  <a:srgbClr val="0E0614"/>
                </a:solidFill>
                <a:latin typeface="Times New Roman" pitchFamily="18" charset="0"/>
              </a:rPr>
              <a:t>ПМ 04 Производство макаронных </a:t>
            </a:r>
            <a:r>
              <a:rPr lang="ru-RU" sz="2000" u="sng" dirty="0" err="1" smtClean="0">
                <a:solidFill>
                  <a:srgbClr val="0E0614"/>
                </a:solidFill>
                <a:latin typeface="Times New Roman" pitchFamily="18" charset="0"/>
              </a:rPr>
              <a:t>издедий</a:t>
            </a:r>
            <a:endParaRPr lang="ru-RU" sz="2000" u="sng" dirty="0" smtClean="0">
              <a:solidFill>
                <a:srgbClr val="0E0614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3"/>
          <p:cNvSpPr>
            <a:spLocks noGrp="1"/>
          </p:cNvSpPr>
          <p:nvPr>
            <p:ph type="body" idx="4294967295"/>
          </p:nvPr>
        </p:nvSpPr>
        <p:spPr>
          <a:xfrm>
            <a:off x="468313" y="1484314"/>
            <a:ext cx="7991475" cy="63883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000" dirty="0" smtClean="0">
                <a:solidFill>
                  <a:srgbClr val="0E0614"/>
                </a:solidFill>
                <a:latin typeface="Times New Roman" pitchFamily="18" charset="0"/>
              </a:rPr>
              <a:t>В 1998 году окончила Кемеровский технологический институт пищевой промышленности присвоена квалификация инженер </a:t>
            </a:r>
          </a:p>
        </p:txBody>
      </p:sp>
      <p:sp>
        <p:nvSpPr>
          <p:cNvPr id="18437" name="Text Box 7"/>
          <p:cNvSpPr txBox="1">
            <a:spLocks noChangeArrowheads="1"/>
          </p:cNvSpPr>
          <p:nvPr/>
        </p:nvSpPr>
        <p:spPr bwMode="auto">
          <a:xfrm>
            <a:off x="6948488" y="4816475"/>
            <a:ext cx="19446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8438" name="Text Box 8"/>
          <p:cNvSpPr txBox="1">
            <a:spLocks noChangeArrowheads="1"/>
          </p:cNvSpPr>
          <p:nvPr/>
        </p:nvSpPr>
        <p:spPr bwMode="auto">
          <a:xfrm>
            <a:off x="5652119" y="5927165"/>
            <a:ext cx="280767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i="1" dirty="0">
                <a:latin typeface="Times New Roman" pitchFamily="18" charset="0"/>
              </a:rPr>
              <a:t>Документ подтверждающий смену фамилии</a:t>
            </a:r>
          </a:p>
        </p:txBody>
      </p:sp>
      <p:sp>
        <p:nvSpPr>
          <p:cNvPr id="18439" name="Rectangle 9"/>
          <p:cNvSpPr>
            <a:spLocks noChangeArrowheads="1"/>
          </p:cNvSpPr>
          <p:nvPr/>
        </p:nvSpPr>
        <p:spPr bwMode="auto">
          <a:xfrm>
            <a:off x="1547813" y="620713"/>
            <a:ext cx="60483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accent1"/>
              </a:buClr>
              <a:buSzPct val="70000"/>
              <a:buFont typeface="Wingdings 2" pitchFamily="18" charset="2"/>
              <a:buNone/>
            </a:pPr>
            <a:r>
              <a:rPr lang="ru-RU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Общие сведения о педагоге: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3362" y="1557849"/>
            <a:ext cx="4087623" cy="52713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037"/>
          <a:stretch/>
        </p:blipFill>
        <p:spPr>
          <a:xfrm rot="16200000">
            <a:off x="5358122" y="2504646"/>
            <a:ext cx="3792385" cy="30293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5" r="-424" b="3174"/>
          <a:stretch/>
        </p:blipFill>
        <p:spPr>
          <a:xfrm rot="5400000">
            <a:off x="1907704" y="-891480"/>
            <a:ext cx="5544616" cy="82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025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93931"/>
            <a:ext cx="8352928" cy="1203069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800" dirty="0" smtClean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ведения о повышении квалификации</a:t>
            </a:r>
            <a:endParaRPr lang="ru-RU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480688"/>
            <a:ext cx="4042791" cy="45406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480688"/>
            <a:ext cx="4464496" cy="454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11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99" y="836712"/>
            <a:ext cx="8285747" cy="1296144"/>
          </a:xfrm>
        </p:spPr>
        <p:txBody>
          <a:bodyPr>
            <a:noAutofit/>
          </a:bodyPr>
          <a:lstStyle/>
          <a:p>
            <a:pPr algn="l"/>
            <a:r>
              <a:rPr lang="ru-RU" sz="2400" dirty="0" smtClean="0">
                <a:solidFill>
                  <a:srgbClr val="0E06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rgbClr val="0E06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2.Достижение </a:t>
            </a:r>
            <a:r>
              <a:rPr lang="ru-RU" sz="2800" b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обучающимися положительной   динамики результатов освоения образовательных программ по </a:t>
            </a:r>
            <a:r>
              <a:rPr lang="ru-RU" sz="2800" b="1" dirty="0" smtClean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итогам </a:t>
            </a:r>
            <a:r>
              <a:rPr lang="ru-RU" sz="2800" b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мониторингов ,проводимых образовательной </a:t>
            </a:r>
            <a:r>
              <a:rPr lang="ru-RU" sz="2800" b="1" dirty="0" smtClean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организацией</a:t>
            </a:r>
            <a:endParaRPr lang="ru-RU" sz="2800" b="1" dirty="0">
              <a:solidFill>
                <a:srgbClr val="000099"/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564904"/>
            <a:ext cx="8229600" cy="3607296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5992204"/>
              </p:ext>
            </p:extLst>
          </p:nvPr>
        </p:nvGraphicFramePr>
        <p:xfrm>
          <a:off x="539552" y="2564904"/>
          <a:ext cx="7848872" cy="35973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Документ" r:id="rId3" imgW="5940803" imgH="2151077" progId="Word.Document.12">
                  <p:embed/>
                </p:oleObj>
              </mc:Choice>
              <mc:Fallback>
                <p:oleObj name="Документ" r:id="rId3" imgW="5940803" imgH="215107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9552" y="2564904"/>
                        <a:ext cx="7848872" cy="35973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0911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53" name="Text Box 8"/>
          <p:cNvSpPr txBox="1">
            <a:spLocks noChangeArrowheads="1"/>
          </p:cNvSpPr>
          <p:nvPr/>
        </p:nvSpPr>
        <p:spPr bwMode="auto">
          <a:xfrm>
            <a:off x="837000" y="1601515"/>
            <a:ext cx="7848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E06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Защита   </a:t>
            </a:r>
            <a:r>
              <a:rPr lang="ru-RU" sz="2400" dirty="0">
                <a:solidFill>
                  <a:srgbClr val="0E06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ВКР прошла на «отлично» и «хорошо». Доля обучающихся, защитивших   дипломные работы на «4» и «5»,  составила 92</a:t>
            </a:r>
            <a:r>
              <a:rPr lang="ru-RU" sz="2400" dirty="0" smtClean="0">
                <a:solidFill>
                  <a:srgbClr val="0E06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%.</a:t>
            </a:r>
            <a:r>
              <a:rPr lang="ru-RU" sz="2400" dirty="0" smtClean="0">
                <a:solidFill>
                  <a:srgbClr val="0E0614"/>
                </a:solidFill>
              </a:rPr>
              <a:t>.</a:t>
            </a:r>
            <a:endParaRPr lang="ru-RU" sz="2400" dirty="0" smtClean="0">
              <a:solidFill>
                <a:srgbClr val="0E061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554" name="Rectangle 6"/>
          <p:cNvSpPr>
            <a:spLocks/>
          </p:cNvSpPr>
          <p:nvPr/>
        </p:nvSpPr>
        <p:spPr bwMode="auto">
          <a:xfrm>
            <a:off x="468313" y="0"/>
            <a:ext cx="8207375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53975" indent="-53975" algn="ctr" eaLnBrk="0" hangingPunct="0">
              <a:lnSpc>
                <a:spcPct val="80000"/>
              </a:lnSpc>
            </a:pPr>
            <a:endParaRPr lang="ru-RU" sz="1600" b="1" i="1" u="sng" dirty="0">
              <a:latin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8314" y="188640"/>
            <a:ext cx="851092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28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3.Достижение обучающимися  положительных </a:t>
            </a:r>
            <a:r>
              <a:rPr lang="ru-RU" sz="28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результатов </a:t>
            </a:r>
            <a:r>
              <a:rPr lang="ru-RU" sz="28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освоения  образовательных программ по итогам </a:t>
            </a:r>
            <a:r>
              <a:rPr lang="ru-RU" sz="28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мониторинга </a:t>
            </a:r>
            <a:r>
              <a:rPr lang="ru-RU" sz="28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системы образования</a:t>
            </a:r>
            <a:r>
              <a:rPr lang="ru-RU" sz="2800" b="1" dirty="0">
                <a:solidFill>
                  <a:srgbClr val="0E061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492896"/>
            <a:ext cx="4608512" cy="369318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10" y="2801844"/>
            <a:ext cx="3021657" cy="357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6836" y="501969"/>
            <a:ext cx="8229600" cy="1008112"/>
          </a:xfrm>
        </p:spPr>
        <p:txBody>
          <a:bodyPr>
            <a:normAutofit/>
          </a:bodyPr>
          <a:lstStyle/>
          <a:p>
            <a:pPr algn="l"/>
            <a:r>
              <a:rPr lang="ru-RU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.Выявление развитие у обучающихся </a:t>
            </a:r>
            <a:r>
              <a:rPr lang="ru-RU" sz="2800" b="1" dirty="0" smtClean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способности</a:t>
            </a:r>
            <a:r>
              <a:rPr lang="ru-RU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к </a:t>
            </a:r>
            <a:r>
              <a:rPr lang="ru-RU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научной ,  творческой деятельности </a:t>
            </a:r>
            <a:r>
              <a:rPr lang="ru-RU" sz="2800" dirty="0" smtClean="0">
                <a:solidFill>
                  <a:srgbClr val="000099"/>
                </a:solidFill>
              </a:rPr>
              <a:t> </a:t>
            </a:r>
            <a:endParaRPr lang="ru-RU" sz="2800" dirty="0">
              <a:solidFill>
                <a:srgbClr val="000099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9741" y="1556792"/>
            <a:ext cx="8229600" cy="4968552"/>
          </a:xfrm>
        </p:spPr>
        <p:txBody>
          <a:bodyPr/>
          <a:lstStyle/>
          <a:p>
            <a:r>
              <a:rPr lang="ru-RU" sz="2000" dirty="0">
                <a:solidFill>
                  <a:srgbClr val="0E061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региональная студенческая научно-практическая конференция «Открытый мир» 2017 год-сертификат  участника</a:t>
            </a:r>
            <a:r>
              <a:rPr lang="ru-RU" dirty="0" smtClean="0">
                <a:solidFill>
                  <a:srgbClr val="0E061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</a:t>
            </a:r>
            <a:endParaRPr lang="ru-RU" sz="2000" dirty="0" smtClean="0">
              <a:solidFill>
                <a:srgbClr val="0E061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solidFill>
                <a:srgbClr val="0E061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rgbClr val="0E06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городская </a:t>
            </a:r>
            <a:r>
              <a:rPr lang="ru-RU" sz="2000" dirty="0">
                <a:solidFill>
                  <a:srgbClr val="0E06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студенческая научно-практическая конференция «Открытый мир» 2019 год - диплом 3 степени</a:t>
            </a:r>
            <a:r>
              <a:rPr lang="ru-RU" sz="2400" dirty="0">
                <a:solidFill>
                  <a:srgbClr val="0E06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140968"/>
            <a:ext cx="2160935" cy="3082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683551"/>
            <a:ext cx="1913743" cy="2729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247690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1">
  <a:themeElements>
    <a:clrScheme name="1">
      <a:dk1>
        <a:srgbClr val="55257A"/>
      </a:dk1>
      <a:lt1>
        <a:srgbClr val="3C1956"/>
      </a:lt1>
      <a:dk2>
        <a:srgbClr val="C6A9E0"/>
      </a:dk2>
      <a:lt2>
        <a:srgbClr val="F4EEF9"/>
      </a:lt2>
      <a:accent1>
        <a:srgbClr val="DCCAEC"/>
      </a:accent1>
      <a:accent2>
        <a:srgbClr val="DCCAEC"/>
      </a:accent2>
      <a:accent3>
        <a:srgbClr val="DCCAEC"/>
      </a:accent3>
      <a:accent4>
        <a:srgbClr val="C39BE1"/>
      </a:accent4>
      <a:accent5>
        <a:srgbClr val="E1CEF0"/>
      </a:accent5>
      <a:accent6>
        <a:srgbClr val="E1CEF0"/>
      </a:accent6>
      <a:hlink>
        <a:srgbClr val="05686C"/>
      </a:hlink>
      <a:folHlink>
        <a:srgbClr val="5DF0F6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3633</TotalTime>
  <Words>301</Words>
  <Application>Microsoft Office PowerPoint</Application>
  <PresentationFormat>Экран (4:3)</PresentationFormat>
  <Paragraphs>43</Paragraphs>
  <Slides>18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6" baseType="lpstr">
      <vt:lpstr>Arial</vt:lpstr>
      <vt:lpstr>Calibri</vt:lpstr>
      <vt:lpstr>Cambria</vt:lpstr>
      <vt:lpstr>Rockwell</vt:lpstr>
      <vt:lpstr>Times New Roman</vt:lpstr>
      <vt:lpstr>Wingdings 2</vt:lpstr>
      <vt:lpstr>Тема1</vt:lpstr>
      <vt:lpstr>Документ</vt:lpstr>
      <vt:lpstr>Презентация PowerPoint</vt:lpstr>
      <vt:lpstr>Разделы портфолио</vt:lpstr>
      <vt:lpstr>Презентация PowerPoint</vt:lpstr>
      <vt:lpstr>Презентация PowerPoint</vt:lpstr>
      <vt:lpstr>Презентация PowerPoint</vt:lpstr>
      <vt:lpstr>Сведения о повышении квалификации</vt:lpstr>
      <vt:lpstr> 2.Достижение обучающимися положительной   динамики результатов освоения образовательных программ по итогам мониторингов ,проводимых образовательной организацией</vt:lpstr>
      <vt:lpstr>Презентация PowerPoint</vt:lpstr>
      <vt:lpstr>4.Выявление развитие у обучающихся способности  к научной ,  творческой деятельности  </vt:lpstr>
      <vt:lpstr>Презентация PowerPoint</vt:lpstr>
      <vt:lpstr>5Личный вклад в повышение качества образования, совершенствование методов обучения и воспитания </vt:lpstr>
      <vt:lpstr>Презентация PowerPoint</vt:lpstr>
      <vt:lpstr>Презентация PowerPoint</vt:lpstr>
      <vt:lpstr>Открытый урок </vt:lpstr>
      <vt:lpstr>Презентация PowerPoint</vt:lpstr>
      <vt:lpstr>Презентация PowerPoint</vt:lpstr>
      <vt:lpstr>Предметная олимпиада </vt:lpstr>
      <vt:lpstr>Презентация PowerPoint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портфолио</dc:title>
  <dc:creator>Надежда</dc:creator>
  <cp:lastModifiedBy>Админ</cp:lastModifiedBy>
  <cp:revision>241</cp:revision>
  <cp:lastPrinted>2013-09-01T15:13:23Z</cp:lastPrinted>
  <dcterms:created xsi:type="dcterms:W3CDTF">2013-08-01T15:16:03Z</dcterms:created>
  <dcterms:modified xsi:type="dcterms:W3CDTF">2022-12-12T10:05:25Z</dcterms:modified>
</cp:coreProperties>
</file>