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5"/>
  </p:notesMasterIdLst>
  <p:sldIdLst>
    <p:sldId id="256" r:id="rId2"/>
    <p:sldId id="257" r:id="rId3"/>
    <p:sldId id="261" r:id="rId4"/>
    <p:sldId id="262" r:id="rId5"/>
    <p:sldId id="284" r:id="rId6"/>
    <p:sldId id="286" r:id="rId7"/>
    <p:sldId id="263" r:id="rId8"/>
    <p:sldId id="294" r:id="rId9"/>
    <p:sldId id="289" r:id="rId10"/>
    <p:sldId id="290" r:id="rId11"/>
    <p:sldId id="293" r:id="rId12"/>
    <p:sldId id="295" r:id="rId13"/>
    <p:sldId id="292" r:id="rId14"/>
  </p:sldIdLst>
  <p:sldSz cx="9144000" cy="5143500" type="screen16x9"/>
  <p:notesSz cx="6858000" cy="9144000"/>
  <p:embeddedFontLst>
    <p:embeddedFont>
      <p:font typeface="Roboto Condensed Light" panose="020B0604020202020204" charset="0"/>
      <p:regular r:id="rId16"/>
      <p:bold r:id="rId17"/>
      <p:italic r:id="rId18"/>
      <p:boldItalic r:id="rId19"/>
    </p:embeddedFont>
    <p:embeddedFont>
      <p:font typeface="Roboto Condensed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vo" panose="020B0604020202020204" charset="0"/>
      <p:regular r:id="rId28"/>
      <p:bold r:id="rId29"/>
      <p:italic r:id="rId30"/>
      <p:boldItalic r:id="rId31"/>
    </p:embeddedFont>
    <p:embeddedFont>
      <p:font typeface="Wingdings 2" panose="05020102010507070707" pitchFamily="18" charset="2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5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378"/>
    <a:srgbClr val="FF9800"/>
    <a:srgbClr val="C7D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0307D2-E4DD-4106-9A26-9809B58BEBDA}">
  <a:tblStyle styleId="{F10307D2-E4DD-4106-9A26-9809B58BEB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78853" autoAdjust="0"/>
  </p:normalViewPr>
  <p:slideViewPr>
    <p:cSldViewPr snapToGrid="0">
      <p:cViewPr varScale="1">
        <p:scale>
          <a:sx n="103" d="100"/>
          <a:sy n="103" d="100"/>
        </p:scale>
        <p:origin x="120" y="636"/>
      </p:cViewPr>
      <p:guideLst>
        <p:guide orient="horz" pos="15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Динамика качественной успеваемости обучающихся</a:t>
            </a:r>
            <a:r>
              <a:rPr lang="ru-RU" sz="1400" b="1" baseline="0" dirty="0" smtClean="0"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 по освоению дисциплин и профессиональных модулей</a:t>
            </a:r>
            <a:endParaRPr lang="ru-RU" sz="1400" b="1" dirty="0">
              <a:latin typeface="Times New Roman" pitchFamily="18" charset="0"/>
              <a:ea typeface="Roboto Condensed" panose="020B0604020202020204" charset="0"/>
              <a:cs typeface="Times New Roman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 1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1-4548-AE26-ED687C297BCD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72,8 - 2019  74,7 - 2020 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72.8</c:v>
                </c:pt>
                <c:pt idx="1">
                  <c:v>74.7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CE-414F-8A4A-218CB6588E36}"/>
            </c:ext>
          </c:extLst>
        </c:ser>
        <c:ser>
          <c:idx val="3"/>
          <c:order val="2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0CCE-414F-8A4A-218CB6588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37050624"/>
        <c:axId val="37064704"/>
        <c:axId val="0"/>
      </c:bar3DChart>
      <c:catAx>
        <c:axId val="3705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064704"/>
        <c:crosses val="autoZero"/>
        <c:auto val="1"/>
        <c:lblAlgn val="ctr"/>
        <c:lblOffset val="100"/>
        <c:noMultiLvlLbl val="0"/>
      </c:catAx>
      <c:valAx>
        <c:axId val="3706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outerShdw blurRad="63500" sx="102000" sy="102000" algn="ctr" rotWithShape="0">
                <a:prstClr val="black">
                  <a:alpha val="31000"/>
                </a:prst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05062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0.84215</cdr:x>
      <cdr:y>0.02764</cdr:y>
    </cdr:from>
    <cdr:to>
      <cdr:x>0.99235</cdr:x>
      <cdr:y>0.1178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56508" y="97200"/>
          <a:ext cx="705678" cy="3170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0.19886</cdr:x>
      <cdr:y>0.92464</cdr:y>
    </cdr:from>
    <cdr:to>
      <cdr:x>0.63452</cdr:x>
      <cdr:y>0.99743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64097" y="3577961"/>
          <a:ext cx="2112146" cy="281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72,8%-2019          74,9%-2020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9712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74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597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60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685799" y="1090751"/>
            <a:ext cx="6884377" cy="9051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ПОРТФОЛИО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ПРЕПОДАВАТЕЛЯ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109849"/>
            <a:ext cx="766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3F5378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Государственное профессиональное образовательное учреждение </a:t>
            </a:r>
            <a:endParaRPr lang="ru-RU" sz="1800" dirty="0">
              <a:solidFill>
                <a:srgbClr val="3F5378"/>
              </a:solidFill>
              <a:latin typeface="Times New Roman" pitchFamily="18" charset="0"/>
              <a:ea typeface="Roboto Condensed" panose="020B0604020202020204" charset="0"/>
              <a:cs typeface="Times New Roman" pitchFamily="18" charset="0"/>
            </a:endParaRPr>
          </a:p>
          <a:p>
            <a:pPr algn="ctr"/>
            <a:r>
              <a:rPr lang="ru-RU" sz="1800" b="1" dirty="0">
                <a:solidFill>
                  <a:srgbClr val="3F5378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«Беловский </a:t>
            </a:r>
            <a:r>
              <a:rPr lang="ru-RU" sz="1800" b="1" smtClean="0">
                <a:solidFill>
                  <a:srgbClr val="3F5378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политехнический техникум</a:t>
            </a:r>
            <a:r>
              <a:rPr lang="ru-RU" sz="1800" b="1" smtClean="0">
                <a:solidFill>
                  <a:srgbClr val="3F5378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»</a:t>
            </a:r>
            <a:endParaRPr lang="ru-RU" sz="1800" b="1" dirty="0">
              <a:solidFill>
                <a:srgbClr val="3F5378"/>
              </a:solidFill>
              <a:latin typeface="Times New Roman" pitchFamily="18" charset="0"/>
              <a:ea typeface="Roboto Condensed" panose="020B060402020202020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6080" y="4290645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БЕЛОВО 2021</a:t>
            </a:r>
            <a:endParaRPr lang="ru-RU" sz="1600"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5947" y="2304049"/>
            <a:ext cx="3744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Шмидт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 Оксаны Викторовны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604800" y="208722"/>
            <a:ext cx="6352591" cy="1093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4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. 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Личный вклад в повышение качества образования, совершенствование методов обучения и воспитания, транслирование в педагогических коллективах опыта практических результатов своей профессиональной деятельности, активное участие в работе методических объединений педагогических работников организации</a:t>
            </a:r>
          </a:p>
        </p:txBody>
      </p:sp>
      <p:sp>
        <p:nvSpPr>
          <p:cNvPr id="321" name="Google Shape;321;p2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grpSp>
        <p:nvGrpSpPr>
          <p:cNvPr id="19" name="Google Shape;901;p37"/>
          <p:cNvGrpSpPr/>
          <p:nvPr/>
        </p:nvGrpSpPr>
        <p:grpSpPr>
          <a:xfrm>
            <a:off x="295200" y="576000"/>
            <a:ext cx="309600" cy="403200"/>
            <a:chOff x="6718575" y="2318625"/>
            <a:chExt cx="256950" cy="407375"/>
          </a:xfrm>
        </p:grpSpPr>
        <p:sp>
          <p:nvSpPr>
            <p:cNvPr id="20" name="Google Shape;902;p3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3;p3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4;p3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05;p3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06;p3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07;p3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08;p3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09;p3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573833"/>
              </p:ext>
            </p:extLst>
          </p:nvPr>
        </p:nvGraphicFramePr>
        <p:xfrm>
          <a:off x="604800" y="1789043"/>
          <a:ext cx="7175092" cy="3180521"/>
        </p:xfrm>
        <a:graphic>
          <a:graphicData uri="http://schemas.openxmlformats.org/drawingml/2006/table">
            <a:tbl>
              <a:tblPr firstRow="1" bandRow="1">
                <a:tableStyleId>{F10307D2-E4DD-4106-9A26-9809B58BEBDA}</a:tableStyleId>
              </a:tblPr>
              <a:tblGrid>
                <a:gridCol w="2131732">
                  <a:extLst>
                    <a:ext uri="{9D8B030D-6E8A-4147-A177-3AD203B41FA5}">
                      <a16:colId xmlns:a16="http://schemas.microsoft.com/office/drawing/2014/main" val="2160423385"/>
                    </a:ext>
                  </a:extLst>
                </a:gridCol>
                <a:gridCol w="5043360">
                  <a:extLst>
                    <a:ext uri="{9D8B030D-6E8A-4147-A177-3AD203B41FA5}">
                      <a16:colId xmlns:a16="http://schemas.microsoft.com/office/drawing/2014/main" val="3384014095"/>
                    </a:ext>
                  </a:extLst>
                </a:gridCol>
              </a:tblGrid>
              <a:tr h="681826"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Информационно-коммуникационной технологии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тематические презентации, ролики, работа на сайтах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123228"/>
                  </a:ext>
                </a:extLst>
              </a:tr>
              <a:tr h="799725"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Технологии</a:t>
                      </a:r>
                      <a:r>
                        <a:rPr lang="ru-RU" sz="14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проблемного</a:t>
                      </a:r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обучения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анализ конкретных задач 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по решению производственных</a:t>
                      </a:r>
                      <a:r>
                        <a:rPr lang="ru-RU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ситуаций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859938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Игровые</a:t>
                      </a:r>
                      <a:r>
                        <a:rPr lang="ru-RU" sz="14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технологии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деловые, ролевые игры, связанные со специальностью; интернет-викторины, развивающие познавательную деятельность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69804"/>
                  </a:ext>
                </a:extLst>
              </a:tr>
              <a:tr h="917756"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Облачные технологии на платформе </a:t>
                      </a:r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Google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создаю сайты и тестовые задания, размещая в них информацию по теме урока (лекции, презентации, видеоматериал и материалы для текущего контроля)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02382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67947" y="1376398"/>
            <a:ext cx="4601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Используемые педагогические  технологии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018" y="342880"/>
            <a:ext cx="4740965" cy="7662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Сайты, используемые на занятиях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35" y="1794012"/>
            <a:ext cx="2723320" cy="33494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60" y="1254022"/>
            <a:ext cx="3090435" cy="3349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107" y="2246817"/>
            <a:ext cx="2846430" cy="2963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983" y="902874"/>
            <a:ext cx="2743441" cy="33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Дидактический материал, используемый на занятиях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/>
          </a:p>
        </p:txBody>
      </p:sp>
      <p:sp>
        <p:nvSpPr>
          <p:cNvPr id="4" name="AutoShape 2" descr="http://ds02.infourok.ru/uploads/ex/092b/0006ac62-40512245/hello_html_m1adee4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ds02.infourok.ru/uploads/ex/092b/0006ac62-40512245/hello_html_m1adee49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9" y="1255435"/>
            <a:ext cx="2474981" cy="331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44" y="1938129"/>
            <a:ext cx="1984513" cy="31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15" y="1702695"/>
            <a:ext cx="2007706" cy="287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54" y="1401416"/>
            <a:ext cx="2160105" cy="265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0" descr="https://go2.imgsmail.ru/imgpreview?key=ddc4230f27d0aa2&amp;mb=imgdb_preview_42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4" y="1938129"/>
            <a:ext cx="2180397" cy="273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22" y="858491"/>
            <a:ext cx="2524540" cy="277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9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  <p:sp>
        <p:nvSpPr>
          <p:cNvPr id="8" name="TextBox 7"/>
          <p:cNvSpPr txBox="1"/>
          <p:nvPr/>
        </p:nvSpPr>
        <p:spPr>
          <a:xfrm>
            <a:off x="3712410" y="225287"/>
            <a:ext cx="1984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3F5378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Мастер-классы</a:t>
            </a:r>
            <a:endParaRPr lang="ru-RU" sz="2000" b="1" dirty="0">
              <a:solidFill>
                <a:srgbClr val="3F5378"/>
              </a:solidFill>
              <a:latin typeface="Times New Roman" pitchFamily="18" charset="0"/>
              <a:ea typeface="Roboto Condensed" panose="020B060402020202020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5" y="625037"/>
            <a:ext cx="2305050" cy="3600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88" y="669051"/>
            <a:ext cx="3634813" cy="2255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935" y="891117"/>
            <a:ext cx="2488577" cy="3068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88" y="3019426"/>
            <a:ext cx="3555338" cy="2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754640" y="327556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Содержание портфолио: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814275" y="1744425"/>
            <a:ext cx="3084300" cy="17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401;p26"/>
          <p:cNvGrpSpPr/>
          <p:nvPr/>
        </p:nvGrpSpPr>
        <p:grpSpPr>
          <a:xfrm>
            <a:off x="232981" y="1303158"/>
            <a:ext cx="8022353" cy="392487"/>
            <a:chOff x="-615466" y="1287960"/>
            <a:chExt cx="9728643" cy="2005645"/>
          </a:xfrm>
        </p:grpSpPr>
        <p:sp>
          <p:nvSpPr>
            <p:cNvPr id="23" name="Google Shape;402;p26"/>
            <p:cNvSpPr/>
            <p:nvPr/>
          </p:nvSpPr>
          <p:spPr>
            <a:xfrm>
              <a:off x="8710138" y="1287960"/>
              <a:ext cx="403039" cy="409039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4" name="Google Shape;403;p26"/>
            <p:cNvSpPr/>
            <p:nvPr/>
          </p:nvSpPr>
          <p:spPr>
            <a:xfrm rot="10800000" flipH="1">
              <a:off x="-308908" y="1697038"/>
              <a:ext cx="9030601" cy="1243802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5" name="Google Shape;404;p26"/>
            <p:cNvSpPr/>
            <p:nvPr/>
          </p:nvSpPr>
          <p:spPr>
            <a:xfrm rot="10800000" flipH="1">
              <a:off x="8718160" y="1697041"/>
              <a:ext cx="395017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6" name="Google Shape;405;p26"/>
            <p:cNvSpPr/>
            <p:nvPr/>
          </p:nvSpPr>
          <p:spPr>
            <a:xfrm flipH="1">
              <a:off x="-605610" y="1697044"/>
              <a:ext cx="302656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7" name="Google Shape;406;p26"/>
            <p:cNvSpPr/>
            <p:nvPr/>
          </p:nvSpPr>
          <p:spPr>
            <a:xfrm rot="10800000">
              <a:off x="-615466" y="2926604"/>
              <a:ext cx="302662" cy="367001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86416" y="1366794"/>
            <a:ext cx="30305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1. </a:t>
            </a:r>
            <a:r>
              <a:rPr lang="ru-RU" sz="1100" b="1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Общие сведения о преподавателе</a:t>
            </a:r>
          </a:p>
        </p:txBody>
      </p:sp>
      <p:grpSp>
        <p:nvGrpSpPr>
          <p:cNvPr id="59" name="Google Shape;401;p26"/>
          <p:cNvGrpSpPr/>
          <p:nvPr/>
        </p:nvGrpSpPr>
        <p:grpSpPr>
          <a:xfrm>
            <a:off x="237393" y="1656322"/>
            <a:ext cx="8034005" cy="589101"/>
            <a:chOff x="-617083" y="1335580"/>
            <a:chExt cx="9738288" cy="1942259"/>
          </a:xfrm>
        </p:grpSpPr>
        <p:sp>
          <p:nvSpPr>
            <p:cNvPr id="60" name="Google Shape;402;p26"/>
            <p:cNvSpPr/>
            <p:nvPr/>
          </p:nvSpPr>
          <p:spPr>
            <a:xfrm>
              <a:off x="8718167" y="1335580"/>
              <a:ext cx="403038" cy="379879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1" name="Google Shape;403;p26"/>
            <p:cNvSpPr/>
            <p:nvPr/>
          </p:nvSpPr>
          <p:spPr>
            <a:xfrm rot="10800000" flipH="1">
              <a:off x="-308908" y="1697040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2" name="Google Shape;404;p26"/>
            <p:cNvSpPr/>
            <p:nvPr/>
          </p:nvSpPr>
          <p:spPr>
            <a:xfrm rot="10800000" flipH="1">
              <a:off x="8718153" y="1697043"/>
              <a:ext cx="395019" cy="1243799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3" name="Google Shape;405;p26"/>
            <p:cNvSpPr/>
            <p:nvPr/>
          </p:nvSpPr>
          <p:spPr>
            <a:xfrm flipH="1">
              <a:off x="-605163" y="1664626"/>
              <a:ext cx="314127" cy="1243799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4" name="Google Shape;406;p26"/>
            <p:cNvSpPr/>
            <p:nvPr/>
          </p:nvSpPr>
          <p:spPr>
            <a:xfrm rot="10800000">
              <a:off x="-617083" y="2910313"/>
              <a:ext cx="325603" cy="367526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87755" y="1740006"/>
            <a:ext cx="73977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2. </a:t>
            </a:r>
            <a:r>
              <a:rPr lang="ru-RU" sz="11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Достижение обучающимися положительной динамики результатов освоения образовательных программ по итогам мониторингов, проводимых образовательной организацией</a:t>
            </a:r>
            <a:endParaRPr lang="ru-RU" sz="11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Roboto Condensed" panose="020B0604020202020204" charset="0"/>
              <a:cs typeface="Times New Roman" pitchFamily="18" charset="0"/>
              <a:sym typeface="Arvo"/>
            </a:endParaRPr>
          </a:p>
        </p:txBody>
      </p:sp>
      <p:grpSp>
        <p:nvGrpSpPr>
          <p:cNvPr id="72" name="Google Shape;401;p26"/>
          <p:cNvGrpSpPr/>
          <p:nvPr/>
        </p:nvGrpSpPr>
        <p:grpSpPr>
          <a:xfrm>
            <a:off x="236266" y="2183826"/>
            <a:ext cx="8026339" cy="572658"/>
            <a:chOff x="-627293" y="1313899"/>
            <a:chExt cx="9740478" cy="1963440"/>
          </a:xfrm>
        </p:grpSpPr>
        <p:sp>
          <p:nvSpPr>
            <p:cNvPr id="73" name="Google Shape;402;p26"/>
            <p:cNvSpPr/>
            <p:nvPr/>
          </p:nvSpPr>
          <p:spPr>
            <a:xfrm>
              <a:off x="8710147" y="1313899"/>
              <a:ext cx="403038" cy="379695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Arvo"/>
                <a:cs typeface="Times New Roman" pitchFamily="18" charset="0"/>
                <a:sym typeface="Arvo"/>
              </a:endParaRPr>
            </a:p>
          </p:txBody>
        </p:sp>
        <p:sp>
          <p:nvSpPr>
            <p:cNvPr id="74" name="Google Shape;403;p26"/>
            <p:cNvSpPr/>
            <p:nvPr/>
          </p:nvSpPr>
          <p:spPr>
            <a:xfrm rot="10800000" flipH="1">
              <a:off x="-308908" y="1697040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ea typeface="Arvo"/>
                <a:cs typeface="Times New Roman" pitchFamily="18" charset="0"/>
                <a:sym typeface="Arvo"/>
              </a:endParaRPr>
            </a:p>
          </p:txBody>
        </p:sp>
        <p:sp>
          <p:nvSpPr>
            <p:cNvPr id="75" name="Google Shape;404;p26"/>
            <p:cNvSpPr/>
            <p:nvPr/>
          </p:nvSpPr>
          <p:spPr>
            <a:xfrm rot="10800000" flipH="1">
              <a:off x="8718166" y="1697043"/>
              <a:ext cx="395018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Arvo"/>
                <a:cs typeface="Times New Roman" pitchFamily="18" charset="0"/>
                <a:sym typeface="Arvo"/>
              </a:endParaRPr>
            </a:p>
          </p:txBody>
        </p:sp>
        <p:sp>
          <p:nvSpPr>
            <p:cNvPr id="76" name="Google Shape;405;p26"/>
            <p:cNvSpPr/>
            <p:nvPr/>
          </p:nvSpPr>
          <p:spPr>
            <a:xfrm flipH="1">
              <a:off x="-627293" y="1697043"/>
              <a:ext cx="325601" cy="1243799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Arvo"/>
                <a:cs typeface="Times New Roman" pitchFamily="18" charset="0"/>
                <a:sym typeface="Arvo"/>
              </a:endParaRPr>
            </a:p>
          </p:txBody>
        </p:sp>
        <p:sp>
          <p:nvSpPr>
            <p:cNvPr id="77" name="Google Shape;406;p26"/>
            <p:cNvSpPr/>
            <p:nvPr/>
          </p:nvSpPr>
          <p:spPr>
            <a:xfrm rot="10800000">
              <a:off x="-625690" y="2916320"/>
              <a:ext cx="302664" cy="361019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Arvo"/>
                <a:cs typeface="Times New Roman" pitchFamily="18" charset="0"/>
                <a:sym typeface="Arvo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491993" y="2255869"/>
            <a:ext cx="7393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3</a:t>
            </a:r>
            <a:r>
              <a:rPr lang="ru-RU" sz="1100" b="1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. </a:t>
            </a:r>
            <a:r>
              <a:rPr lang="ru-RU" sz="11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Достижение обучающимися  положительных результатов освоения  образовательных программ по итогам мониторинга системы образования</a:t>
            </a:r>
            <a:endParaRPr lang="ru-RU" sz="11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Roboto Condensed" panose="020B0604020202020204" charset="0"/>
              <a:cs typeface="Times New Roman" pitchFamily="18" charset="0"/>
              <a:sym typeface="Arvo"/>
            </a:endParaRPr>
          </a:p>
        </p:txBody>
      </p:sp>
      <p:grpSp>
        <p:nvGrpSpPr>
          <p:cNvPr id="79" name="Google Shape;401;p26"/>
          <p:cNvGrpSpPr/>
          <p:nvPr/>
        </p:nvGrpSpPr>
        <p:grpSpPr>
          <a:xfrm>
            <a:off x="258826" y="2695444"/>
            <a:ext cx="8005946" cy="563488"/>
            <a:chOff x="-607800" y="1287960"/>
            <a:chExt cx="9732475" cy="2026517"/>
          </a:xfrm>
        </p:grpSpPr>
        <p:sp>
          <p:nvSpPr>
            <p:cNvPr id="80" name="Google Shape;402;p26"/>
            <p:cNvSpPr/>
            <p:nvPr/>
          </p:nvSpPr>
          <p:spPr>
            <a:xfrm>
              <a:off x="8721636" y="1287960"/>
              <a:ext cx="403039" cy="438082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81" name="Google Shape;403;p26"/>
            <p:cNvSpPr/>
            <p:nvPr/>
          </p:nvSpPr>
          <p:spPr>
            <a:xfrm rot="10800000" flipH="1">
              <a:off x="-308908" y="1697040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82" name="Google Shape;404;p26"/>
            <p:cNvSpPr/>
            <p:nvPr/>
          </p:nvSpPr>
          <p:spPr>
            <a:xfrm rot="10800000" flipH="1">
              <a:off x="8718184" y="1697043"/>
              <a:ext cx="395018" cy="1243801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83" name="Google Shape;405;p26"/>
            <p:cNvSpPr/>
            <p:nvPr/>
          </p:nvSpPr>
          <p:spPr>
            <a:xfrm flipH="1">
              <a:off x="-607800" y="1697045"/>
              <a:ext cx="306109" cy="1243801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84" name="Google Shape;406;p26"/>
            <p:cNvSpPr/>
            <p:nvPr/>
          </p:nvSpPr>
          <p:spPr>
            <a:xfrm rot="10800000">
              <a:off x="-607180" y="2940855"/>
              <a:ext cx="337077" cy="373622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85" name="Google Shape;401;p26"/>
          <p:cNvGrpSpPr/>
          <p:nvPr/>
        </p:nvGrpSpPr>
        <p:grpSpPr>
          <a:xfrm>
            <a:off x="244017" y="3170992"/>
            <a:ext cx="8009796" cy="789415"/>
            <a:chOff x="-595797" y="1394407"/>
            <a:chExt cx="9698313" cy="1815777"/>
          </a:xfrm>
        </p:grpSpPr>
        <p:sp>
          <p:nvSpPr>
            <p:cNvPr id="86" name="Google Shape;402;p26"/>
            <p:cNvSpPr/>
            <p:nvPr/>
          </p:nvSpPr>
          <p:spPr>
            <a:xfrm>
              <a:off x="8699478" y="1394407"/>
              <a:ext cx="403038" cy="302616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87" name="Google Shape;403;p26"/>
            <p:cNvSpPr/>
            <p:nvPr/>
          </p:nvSpPr>
          <p:spPr>
            <a:xfrm rot="10800000" flipH="1">
              <a:off x="-308908" y="1697040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88" name="Google Shape;404;p26"/>
            <p:cNvSpPr/>
            <p:nvPr/>
          </p:nvSpPr>
          <p:spPr>
            <a:xfrm rot="10800000" flipH="1">
              <a:off x="8707496" y="1697043"/>
              <a:ext cx="395018" cy="1243802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89" name="Google Shape;405;p26"/>
            <p:cNvSpPr/>
            <p:nvPr/>
          </p:nvSpPr>
          <p:spPr>
            <a:xfrm flipH="1">
              <a:off x="-590517" y="1697042"/>
              <a:ext cx="286738" cy="1243801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90" name="Google Shape;406;p26"/>
            <p:cNvSpPr/>
            <p:nvPr/>
          </p:nvSpPr>
          <p:spPr>
            <a:xfrm rot="10800000">
              <a:off x="-595797" y="2940861"/>
              <a:ext cx="325604" cy="269323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97515" y="2770137"/>
            <a:ext cx="74468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4. Выявление развития у обучающихся способностей к научной (интеллектуальной), творческой, </a:t>
            </a:r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физкультурно–спортивной </a:t>
            </a:r>
            <a:r>
              <a:rPr lang="ru-RU" sz="1100" b="1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деятельности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ea typeface="Roboto Condensed" panose="020B0604020202020204" charset="0"/>
              <a:cs typeface="Times New Roman" pitchFamily="18" charset="0"/>
              <a:sym typeface="Arvo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8022" y="3266366"/>
            <a:ext cx="7717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5. </a:t>
            </a:r>
            <a:r>
              <a:rPr lang="ru-RU" sz="11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</a:t>
            </a:r>
            <a:r>
              <a:rPr lang="ru-RU" sz="11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деятельности</a:t>
            </a:r>
            <a:r>
              <a:rPr lang="ru-RU" sz="11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, в том числе экспериментальной и инновационной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1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. Общие сведения о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преподавателе</a:t>
            </a:r>
            <a:endParaRPr lang="ru-RU" dirty="0">
              <a:solidFill>
                <a:schemeClr val="bg1"/>
              </a:solidFill>
              <a:latin typeface="Times New Roman" pitchFamily="18" charset="0"/>
              <a:ea typeface="Roboto Condensed" panose="020B0604020202020204" charset="0"/>
              <a:cs typeface="Times New Roman" pitchFamily="18" charset="0"/>
            </a:endParaRP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-1" y="1955549"/>
            <a:ext cx="7016437" cy="34222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Wingdings 2" pitchFamily="18" charset="2"/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Шмидт Оксана Викторовна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4 февраля 1982 года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рождения</a:t>
            </a:r>
          </a:p>
          <a:p>
            <a:pPr>
              <a:buFont typeface="Wingdings 2" pitchFamily="18" charset="2"/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Должность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–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преподаватель</a:t>
            </a:r>
          </a:p>
          <a:p>
            <a:pPr>
              <a:buFont typeface="Wingdings 2" pitchFamily="18" charset="2"/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Общий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стаж работы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–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19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лет</a:t>
            </a:r>
          </a:p>
          <a:p>
            <a:pPr>
              <a:buFont typeface="Wingdings 2" pitchFamily="18" charset="2"/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Стаж в должности преподавателя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– 3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года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>
              <a:buFont typeface="Wingdings 2" pitchFamily="18" charset="2"/>
              <a:buNone/>
              <a:tabLst>
                <a:tab pos="452438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- с 1 сентября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2018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г. – преподаватель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ГПОУ БелТТиСУ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Преподаваемые дисциплины:</a:t>
            </a:r>
          </a:p>
          <a:p>
            <a:pPr marL="7620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ОГСЭ 07 «Введение в специальность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marL="76200" indent="0">
              <a:buNone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-ОП.03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хранения и контроль запасов и сырья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76200" indent="0">
              <a:buNone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специальности: 19.02.10. Технология продукции общественного питания;  </a:t>
            </a:r>
          </a:p>
          <a:p>
            <a:pPr marL="76200" indent="0">
              <a:buNone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-ПМ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 «Приготовление, оформление и подготовка к реализации хлебобулочных, мучных кондитерских изделий разнообразного ассортимента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marL="76200" indent="0">
              <a:buNone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-ПМ.01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«Приготовление и подготовка к реализации полуфабрикатов для блюд и кулинарных изделий разнообразного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ассортимента»  по профессии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43.01.09. Повар,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>
              <a:buNone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10" name="Google Shape;678;p37"/>
          <p:cNvSpPr/>
          <p:nvPr/>
        </p:nvSpPr>
        <p:spPr>
          <a:xfrm>
            <a:off x="272562" y="576000"/>
            <a:ext cx="332238" cy="40320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90" y="775675"/>
            <a:ext cx="2469210" cy="3250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"/>
          <p:cNvSpPr txBox="1">
            <a:spLocks noGrp="1"/>
          </p:cNvSpPr>
          <p:nvPr>
            <p:ph type="subTitle" idx="4294967295"/>
          </p:nvPr>
        </p:nvSpPr>
        <p:spPr>
          <a:xfrm>
            <a:off x="2905657" y="129210"/>
            <a:ext cx="3288322" cy="473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3F5378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Образование</a:t>
            </a:r>
            <a:endParaRPr b="1" dirty="0">
              <a:solidFill>
                <a:srgbClr val="3F5378"/>
              </a:solidFill>
              <a:latin typeface="Times New Roman" pitchFamily="18" charset="0"/>
              <a:ea typeface="Roboto Condensed" panose="020B0604020202020204" charset="0"/>
              <a:cs typeface="Times New Roman" pitchFamily="18" charset="0"/>
            </a:endParaRPr>
          </a:p>
        </p:txBody>
      </p:sp>
      <p:sp>
        <p:nvSpPr>
          <p:cNvPr id="262" name="Google Shape;262;p17"/>
          <p:cNvSpPr txBox="1">
            <a:spLocks noGrp="1"/>
          </p:cNvSpPr>
          <p:nvPr>
            <p:ph type="sldNum" idx="12"/>
          </p:nvPr>
        </p:nvSpPr>
        <p:spPr>
          <a:xfrm>
            <a:off x="7644398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pic>
        <p:nvPicPr>
          <p:cNvPr id="7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9418" y="602671"/>
            <a:ext cx="5735782" cy="3719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"/>
          <p:cNvSpPr txBox="1">
            <a:spLocks noGrp="1"/>
          </p:cNvSpPr>
          <p:nvPr>
            <p:ph type="subTitle" idx="4294967295"/>
          </p:nvPr>
        </p:nvSpPr>
        <p:spPr>
          <a:xfrm>
            <a:off x="1786416" y="232940"/>
            <a:ext cx="6936827" cy="272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3F5378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Результаты прохождения курсов</a:t>
            </a:r>
            <a:endParaRPr b="1" dirty="0">
              <a:solidFill>
                <a:srgbClr val="3F5378"/>
              </a:solidFill>
              <a:latin typeface="Times New Roman" pitchFamily="18" charset="0"/>
              <a:ea typeface="Roboto Condensed" panose="020B0604020202020204" charset="0"/>
              <a:cs typeface="Times New Roman" pitchFamily="18" charset="0"/>
            </a:endParaRPr>
          </a:p>
        </p:txBody>
      </p:sp>
      <p:sp>
        <p:nvSpPr>
          <p:cNvPr id="262" name="Google Shape;262;p17"/>
          <p:cNvSpPr txBox="1">
            <a:spLocks noGrp="1"/>
          </p:cNvSpPr>
          <p:nvPr>
            <p:ph type="sldNum" idx="12"/>
          </p:nvPr>
        </p:nvSpPr>
        <p:spPr>
          <a:xfrm>
            <a:off x="7644398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518305"/>
              </p:ext>
            </p:extLst>
          </p:nvPr>
        </p:nvGraphicFramePr>
        <p:xfrm>
          <a:off x="226201" y="1113431"/>
          <a:ext cx="8734095" cy="2842943"/>
        </p:xfrm>
        <a:graphic>
          <a:graphicData uri="http://schemas.openxmlformats.org/drawingml/2006/table">
            <a:tbl>
              <a:tblPr firstRow="1" bandRow="1">
                <a:tableStyleId>{F10307D2-E4DD-4106-9A26-9809B58BEBDA}</a:tableStyleId>
              </a:tblPr>
              <a:tblGrid>
                <a:gridCol w="546537">
                  <a:extLst>
                    <a:ext uri="{9D8B030D-6E8A-4147-A177-3AD203B41FA5}">
                      <a16:colId xmlns:a16="http://schemas.microsoft.com/office/drawing/2014/main" val="2555448985"/>
                    </a:ext>
                  </a:extLst>
                </a:gridCol>
                <a:gridCol w="4166863">
                  <a:extLst>
                    <a:ext uri="{9D8B030D-6E8A-4147-A177-3AD203B41FA5}">
                      <a16:colId xmlns:a16="http://schemas.microsoft.com/office/drawing/2014/main" val="4165803449"/>
                    </a:ext>
                  </a:extLst>
                </a:gridCol>
                <a:gridCol w="941165">
                  <a:extLst>
                    <a:ext uri="{9D8B030D-6E8A-4147-A177-3AD203B41FA5}">
                      <a16:colId xmlns:a16="http://schemas.microsoft.com/office/drawing/2014/main" val="4025511584"/>
                    </a:ext>
                  </a:extLst>
                </a:gridCol>
                <a:gridCol w="3079530">
                  <a:extLst>
                    <a:ext uri="{9D8B030D-6E8A-4147-A177-3AD203B41FA5}">
                      <a16:colId xmlns:a16="http://schemas.microsoft.com/office/drawing/2014/main" val="2708280683"/>
                    </a:ext>
                  </a:extLst>
                </a:gridCol>
              </a:tblGrid>
              <a:tr h="494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курсов повышения квалификации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часов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858497"/>
                  </a:ext>
                </a:extLst>
              </a:tr>
              <a:tr h="686961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Профессиональная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переподготовка "Педагогика профессионального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образования"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620 часов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ФГБОУ ВО «Пензенский государственный технологический университет» 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951691"/>
                  </a:ext>
                </a:extLst>
              </a:tr>
              <a:tr h="686961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квалификации "Разработка и реализация образовательных программ в соответствии с актуализированными ФГОС СПО и ФГОС СПО по ТОП-50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72 часа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ГБУ ДПО «КРИРПО» 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441439"/>
                  </a:ext>
                </a:extLst>
              </a:tr>
              <a:tr h="686961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Повышение квалификации «Дистанционные образовательные технологии в профессиональной деятельности преподавателя»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часов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ГБУ ДПО «КРИРПО» 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929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4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sp>
        <p:nvSpPr>
          <p:cNvPr id="4" name="Google Shape;249;p17"/>
          <p:cNvSpPr txBox="1">
            <a:spLocks/>
          </p:cNvSpPr>
          <p:nvPr/>
        </p:nvSpPr>
        <p:spPr>
          <a:xfrm>
            <a:off x="1597572" y="272698"/>
            <a:ext cx="6936827" cy="27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Aft>
                <a:spcPts val="1000"/>
              </a:spcAft>
              <a:buFont typeface="Roboto Condensed Light"/>
              <a:buNone/>
            </a:pPr>
            <a:r>
              <a:rPr lang="ru-RU" b="1" dirty="0" smtClean="0">
                <a:solidFill>
                  <a:srgbClr val="3F5378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Результаты прохождения курсов</a:t>
            </a:r>
            <a:endParaRPr lang="ru-RU" b="1" dirty="0">
              <a:solidFill>
                <a:srgbClr val="3F5378"/>
              </a:solidFill>
              <a:latin typeface="Times New Roman" pitchFamily="18" charset="0"/>
              <a:ea typeface="Roboto Condensed" panose="020B0604020202020204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69" y="633463"/>
            <a:ext cx="3908425" cy="29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8" y="622350"/>
            <a:ext cx="3902075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96" y="2226365"/>
            <a:ext cx="4267200" cy="26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1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615310" y="397565"/>
            <a:ext cx="5380041" cy="8199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2. Стабильные положительные результаты освоения обучающимися образовательных программ по итогам мониторингов, проводимых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организацией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grpSp>
        <p:nvGrpSpPr>
          <p:cNvPr id="14" name="Google Shape;735;p37"/>
          <p:cNvGrpSpPr/>
          <p:nvPr/>
        </p:nvGrpSpPr>
        <p:grpSpPr>
          <a:xfrm>
            <a:off x="220717" y="563565"/>
            <a:ext cx="394593" cy="403200"/>
            <a:chOff x="3932350" y="3714775"/>
            <a:chExt cx="439650" cy="319075"/>
          </a:xfrm>
        </p:grpSpPr>
        <p:sp>
          <p:nvSpPr>
            <p:cNvPr id="15" name="Google Shape;736;p37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37;p37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38;p37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39;p37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0;p37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896561486"/>
              </p:ext>
            </p:extLst>
          </p:nvPr>
        </p:nvGraphicFramePr>
        <p:xfrm>
          <a:off x="531661" y="1202772"/>
          <a:ext cx="4848121" cy="3869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1" name="Google Shape;376;p25"/>
          <p:cNvGrpSpPr/>
          <p:nvPr/>
        </p:nvGrpSpPr>
        <p:grpSpPr>
          <a:xfrm>
            <a:off x="5925105" y="1618595"/>
            <a:ext cx="2957571" cy="2638097"/>
            <a:chOff x="185742" y="1579848"/>
            <a:chExt cx="8016043" cy="1478197"/>
          </a:xfrm>
        </p:grpSpPr>
        <p:sp>
          <p:nvSpPr>
            <p:cNvPr id="22" name="Google Shape;377;p25"/>
            <p:cNvSpPr/>
            <p:nvPr/>
          </p:nvSpPr>
          <p:spPr>
            <a:xfrm>
              <a:off x="6949965" y="1579848"/>
              <a:ext cx="1243800" cy="122411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3" name="Google Shape;378;p25"/>
            <p:cNvSpPr/>
            <p:nvPr/>
          </p:nvSpPr>
          <p:spPr>
            <a:xfrm flipH="1">
              <a:off x="1403932" y="1697043"/>
              <a:ext cx="5566499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  <a:sym typeface="Arvo"/>
                </a:rPr>
                <a:t>Результат:</a:t>
              </a:r>
            </a:p>
            <a:p>
              <a:pPr lvl="0"/>
              <a:r>
                <a:rPr lang="ru-RU" dirty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Доля обучающихся, освоившие учебные программы </a:t>
              </a:r>
              <a:r>
                <a:rPr lang="ru-RU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дисциплин на </a:t>
              </a:r>
              <a:r>
                <a:rPr lang="ru-RU" dirty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«хорошо» и «отлично» </a:t>
              </a:r>
              <a:r>
                <a:rPr lang="ru-RU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в среднем повысилась на 2,1%. Средний балл увеличился на 0,3 балла.</a:t>
              </a:r>
              <a:endParaRPr dirty="0">
                <a:solidFill>
                  <a:srgbClr val="3F5378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  <a:sym typeface="Arvo"/>
              </a:endParaRPr>
            </a:p>
          </p:txBody>
        </p:sp>
        <p:sp>
          <p:nvSpPr>
            <p:cNvPr id="24" name="Google Shape;379;p25"/>
            <p:cNvSpPr/>
            <p:nvPr/>
          </p:nvSpPr>
          <p:spPr>
            <a:xfrm rot="10800000" flipH="1">
              <a:off x="6957985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5" name="Google Shape;380;p25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6" name="Google Shape;381;p25"/>
            <p:cNvSpPr/>
            <p:nvPr/>
          </p:nvSpPr>
          <p:spPr>
            <a:xfrm rot="10800000">
              <a:off x="185747" y="2940860"/>
              <a:ext cx="1243800" cy="117185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026" y="487017"/>
            <a:ext cx="6629399" cy="671758"/>
          </a:xfrm>
        </p:spPr>
        <p:txBody>
          <a:bodyPr/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 защите ВКР оценкой «отлично» отмечены аттестационной комиссией работы  по специальности: 19.02.10 «Технология продукции общественного питания» по темам: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026" y="1158775"/>
            <a:ext cx="8100391" cy="3477725"/>
          </a:xfrm>
        </p:spPr>
        <p:txBody>
          <a:bodyPr/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2019г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.- Организация процесса и разработка ассортимента открытых пирогов типа «пицца» в кафе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Итальяно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 на 30 п/м;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Организация процесса приготовления канапе, легких и сложных холодных закусок для банкета-фуршета 25 п/м;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2020г.-Организация процесса приготовления вегетарианских блюд в кафе европейской кухни на 50 п/м;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Организация процесса приготовления сложных горячих блюд из птицы в кафе на 35 п/м.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180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13458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3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.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ea typeface="Roboto Condensed" panose="020B0604020202020204" charset="0"/>
                <a:cs typeface="Times New Roman" pitchFamily="18" charset="0"/>
              </a:rPr>
              <a:t>Выявление развития у обучающихся способностей к научной (интеллектуальной), творческой, физкультурно–спортивной деятельности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ea typeface="Roboto Condensed" panose="020B0604020202020204" charset="0"/>
              <a:cs typeface="Times New Roman" pitchFamily="18" charset="0"/>
              <a:sym typeface="Arvo"/>
            </a:endParaRPr>
          </a:p>
        </p:txBody>
      </p:sp>
      <p:sp>
        <p:nvSpPr>
          <p:cNvPr id="321" name="Google Shape;321;p2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grpSp>
        <p:nvGrpSpPr>
          <p:cNvPr id="19" name="Google Shape;628;p37"/>
          <p:cNvGrpSpPr/>
          <p:nvPr/>
        </p:nvGrpSpPr>
        <p:grpSpPr>
          <a:xfrm>
            <a:off x="199697" y="576000"/>
            <a:ext cx="405103" cy="403200"/>
            <a:chOff x="5290150" y="1636700"/>
            <a:chExt cx="425025" cy="429875"/>
          </a:xfrm>
        </p:grpSpPr>
        <p:sp>
          <p:nvSpPr>
            <p:cNvPr id="20" name="Google Shape;629;p37"/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0;p37"/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253" y="1302707"/>
            <a:ext cx="2680570" cy="35198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38" y="1347285"/>
            <a:ext cx="4432152" cy="3430658"/>
          </a:xfrm>
          <a:prstGeom prst="rect">
            <a:avLst/>
          </a:prstGeom>
        </p:spPr>
      </p:pic>
      <p:pic>
        <p:nvPicPr>
          <p:cNvPr id="9" name="image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55575" y="1572715"/>
            <a:ext cx="2027251" cy="3249806"/>
          </a:xfrm>
          <a:prstGeom prst="rect">
            <a:avLst/>
          </a:prstGeom>
        </p:spPr>
      </p:pic>
      <p:pic>
        <p:nvPicPr>
          <p:cNvPr id="10" name="image1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84044" y="919804"/>
            <a:ext cx="2431965" cy="29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621</Words>
  <Application>Microsoft Office PowerPoint</Application>
  <PresentationFormat>Экран (16:9)</PresentationFormat>
  <Paragraphs>85</Paragraphs>
  <Slides>13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Roboto Condensed Light</vt:lpstr>
      <vt:lpstr>Roboto Condensed</vt:lpstr>
      <vt:lpstr>Calibri</vt:lpstr>
      <vt:lpstr>Arvo</vt:lpstr>
      <vt:lpstr>Times New Roman</vt:lpstr>
      <vt:lpstr>Wingdings 2</vt:lpstr>
      <vt:lpstr>Arial</vt:lpstr>
      <vt:lpstr>Salerio template</vt:lpstr>
      <vt:lpstr>ПОРТФОЛИО ПРЕПОДАВАТЕЛЯ</vt:lpstr>
      <vt:lpstr>Содержание портфолио:</vt:lpstr>
      <vt:lpstr>1. Общие сведения о преподавателе</vt:lpstr>
      <vt:lpstr>Презентация PowerPoint</vt:lpstr>
      <vt:lpstr>Презентация PowerPoint</vt:lpstr>
      <vt:lpstr>Презентация PowerPoint</vt:lpstr>
      <vt:lpstr>2. Стабильные положительные результаты освоения обучающимися образовательных программ по итогам мониторингов, проводимых организацией</vt:lpstr>
      <vt:lpstr>При защите ВКР оценкой «отлично» отмечены аттестационной комиссией работы  по специальности: 19.02.10 «Технология продукции общественного питания» по темам: </vt:lpstr>
      <vt:lpstr>3. Выявление развития у обучающихся способностей к научной (интеллектуальной), творческой, физкультурно–спортивной деятельности</vt:lpstr>
      <vt:lpstr>4. Личный вклад в повышение качества образования, совершенствование методов обучения и воспитания, транслирование в педагогических коллективах опыта практических результатов своей профессиональной деятельности, активное участие в работе методических объединений педагогических работников организации</vt:lpstr>
      <vt:lpstr>Сайты, используемые на занятиях</vt:lpstr>
      <vt:lpstr>Дидактический материал, используемый на занятиях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</cp:lastModifiedBy>
  <cp:revision>113</cp:revision>
  <dcterms:modified xsi:type="dcterms:W3CDTF">2022-12-12T10:00:38Z</dcterms:modified>
</cp:coreProperties>
</file>